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a147cfa3524b32" /><Relationship Type="http://schemas.openxmlformats.org/officeDocument/2006/relationships/extended-properties" Target="/docProps/app.xml" Id="R8f2ee90d714d4213" /><Relationship Type="http://schemas.openxmlformats.org/officeDocument/2006/relationships/officeDocument" Target="/ppt/presentation.xml" Id="R0f687281ba7f4c70" /></Relationships>
</file>

<file path=ppt/presentation.xml><?xml version="1.0" encoding="utf-8"?>
<p:presentation xmlns:p="http://schemas.openxmlformats.org/presentationml/2006/main">
  <p:sldMasterIdLst>
    <p:sldMasterId xmlns:r="http://schemas.openxmlformats.org/officeDocument/2006/relationships" id="2147483648" r:id="R3feb09726d724af0"/>
  </p:sldMasterIdLst>
  <p:notesMasterIdLst>
    <p:notesMasterId xmlns:r="http://schemas.openxmlformats.org/officeDocument/2006/relationships" r:id="Rb8e58adf31db44fe"/>
  </p:notesMasterIdLst>
  <p:sldIdLst>
    <p:sldId xmlns:r="http://schemas.openxmlformats.org/officeDocument/2006/relationships" id="256" r:id="Rb08cef4f8a9b4c22"/>
    <p:sldId xmlns:r="http://schemas.openxmlformats.org/officeDocument/2006/relationships" id="257" r:id="R63c912e350d74a07"/>
    <p:sldId xmlns:r="http://schemas.openxmlformats.org/officeDocument/2006/relationships" id="258" r:id="R69cb5d7992df4429"/>
    <p:sldId xmlns:r="http://schemas.openxmlformats.org/officeDocument/2006/relationships" id="259" r:id="R9cdb2e7b5aa94fd1"/>
    <p:sldId xmlns:r="http://schemas.openxmlformats.org/officeDocument/2006/relationships" id="260" r:id="R900d4de8fe914689"/>
    <p:sldId xmlns:r="http://schemas.openxmlformats.org/officeDocument/2006/relationships" id="261" r:id="R52b9bf6e56364fe0"/>
    <p:sldId xmlns:r="http://schemas.openxmlformats.org/officeDocument/2006/relationships" id="262" r:id="Rbbb62e07cd4f4178"/>
    <p:sldId xmlns:r="http://schemas.openxmlformats.org/officeDocument/2006/relationships" id="263" r:id="R44b58df33ea143c4"/>
    <p:sldId xmlns:r="http://schemas.openxmlformats.org/officeDocument/2006/relationships" id="264" r:id="Rc63b52f016d2490b"/>
    <p:sldId xmlns:r="http://schemas.openxmlformats.org/officeDocument/2006/relationships" id="265" r:id="Ra7815554fda44d81"/>
    <p:sldId xmlns:r="http://schemas.openxmlformats.org/officeDocument/2006/relationships" id="266" r:id="R0252e0ccd71a4397"/>
    <p:sldId xmlns:r="http://schemas.openxmlformats.org/officeDocument/2006/relationships" id="267" r:id="R4b0814e3a2824aeb"/>
    <p:sldId xmlns:r="http://schemas.openxmlformats.org/officeDocument/2006/relationships" id="268" r:id="R2bf0cb72a08c400d"/>
    <p:sldId xmlns:r="http://schemas.openxmlformats.org/officeDocument/2006/relationships" id="269" r:id="Ra7e44ae5331e4314"/>
    <p:sldId xmlns:r="http://schemas.openxmlformats.org/officeDocument/2006/relationships" id="270" r:id="R1e3c1d419e18475d"/>
    <p:sldId xmlns:r="http://schemas.openxmlformats.org/officeDocument/2006/relationships" id="271" r:id="R9aa80cfcbcf94a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4c2d0f2f33b4050" /><Relationship Type="http://schemas.openxmlformats.org/officeDocument/2006/relationships/slideMaster" Target="/ppt/slideMasters/slideMaster1.xml" Id="R3feb09726d724af0" /><Relationship Type="http://schemas.openxmlformats.org/officeDocument/2006/relationships/notesMaster" Target="/ppt/notesMasters/notesMaster1.xml" Id="Rb8e58adf31db44fe" /><Relationship Type="http://schemas.openxmlformats.org/officeDocument/2006/relationships/presProps" Target="/ppt/presProps.xml" Id="R25c9ec8cf4004f88" /><Relationship Type="http://schemas.openxmlformats.org/officeDocument/2006/relationships/tableStyles" Target="/ppt/tableStyles.xml" Id="R563e4bb5eec14adf" /><Relationship Type="http://schemas.openxmlformats.org/officeDocument/2006/relationships/slide" Target="/ppt/slides/slide1.xml" Id="Rb08cef4f8a9b4c22" /><Relationship Type="http://schemas.openxmlformats.org/officeDocument/2006/relationships/slide" Target="/ppt/slides/slide2.xml" Id="R63c912e350d74a07" /><Relationship Type="http://schemas.openxmlformats.org/officeDocument/2006/relationships/slide" Target="/ppt/slides/slide3.xml" Id="R69cb5d7992df4429" /><Relationship Type="http://schemas.openxmlformats.org/officeDocument/2006/relationships/slide" Target="/ppt/slides/slide4.xml" Id="R9cdb2e7b5aa94fd1" /><Relationship Type="http://schemas.openxmlformats.org/officeDocument/2006/relationships/slide" Target="/ppt/slides/slide5.xml" Id="R900d4de8fe914689" /><Relationship Type="http://schemas.openxmlformats.org/officeDocument/2006/relationships/slide" Target="/ppt/slides/slide6.xml" Id="R52b9bf6e56364fe0" /><Relationship Type="http://schemas.openxmlformats.org/officeDocument/2006/relationships/slide" Target="/ppt/slides/slide7.xml" Id="Rbbb62e07cd4f4178" /><Relationship Type="http://schemas.openxmlformats.org/officeDocument/2006/relationships/slide" Target="/ppt/slides/slide8.xml" Id="R44b58df33ea143c4" /><Relationship Type="http://schemas.openxmlformats.org/officeDocument/2006/relationships/slide" Target="/ppt/slides/slide9.xml" Id="Rc63b52f016d2490b" /><Relationship Type="http://schemas.openxmlformats.org/officeDocument/2006/relationships/slide" Target="/ppt/slides/slide10.xml" Id="Ra7815554fda44d81" /><Relationship Type="http://schemas.openxmlformats.org/officeDocument/2006/relationships/slide" Target="/ppt/slides/slide11.xml" Id="R0252e0ccd71a4397" /><Relationship Type="http://schemas.openxmlformats.org/officeDocument/2006/relationships/slide" Target="/ppt/slides/slide12.xml" Id="R4b0814e3a2824aeb" /><Relationship Type="http://schemas.openxmlformats.org/officeDocument/2006/relationships/slide" Target="/ppt/slides/slide13.xml" Id="R2bf0cb72a08c400d" /><Relationship Type="http://schemas.openxmlformats.org/officeDocument/2006/relationships/slide" Target="/ppt/slides/slide14.xml" Id="Ra7e44ae5331e4314" /><Relationship Type="http://schemas.openxmlformats.org/officeDocument/2006/relationships/slide" Target="/ppt/slides/slide15.xml" Id="R1e3c1d419e18475d" /><Relationship Type="http://schemas.openxmlformats.org/officeDocument/2006/relationships/slide" Target="/ppt/slides/slide16.xml" Id="R9aa80cfcbcf94a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30fca33a9648f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bd31048dfb4cfa" /><Relationship Type="http://schemas.openxmlformats.org/officeDocument/2006/relationships/notesMaster" Target="/ppt/notesMasters/notesMaster1.xml" Id="R03708ab65acc42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e84033ee2594948" /><Relationship Type="http://schemas.openxmlformats.org/officeDocument/2006/relationships/notesMaster" Target="/ppt/notesMasters/notesMaster1.xml" Id="Rf59232e0e31b4a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6cb14bc550a4c2a" /><Relationship Type="http://schemas.openxmlformats.org/officeDocument/2006/relationships/notesMaster" Target="/ppt/notesMasters/notesMaster1.xml" Id="R974cba9f686b47e1"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a6e717f8ed4e0b" /><Relationship Type="http://schemas.openxmlformats.org/officeDocument/2006/relationships/notesMaster" Target="/ppt/notesMasters/notesMaster1.xml" Id="R4f03150e9dde46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1c2089ed2a4de2" /><Relationship Type="http://schemas.openxmlformats.org/officeDocument/2006/relationships/notesMaster" Target="/ppt/notesMasters/notesMaster1.xml" Id="R807f12ed88394e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5aba0b52ea4536" /><Relationship Type="http://schemas.openxmlformats.org/officeDocument/2006/relationships/notesMaster" Target="/ppt/notesMasters/notesMaster1.xml" Id="R551f07f5ee944a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a348966b904011" /><Relationship Type="http://schemas.openxmlformats.org/officeDocument/2006/relationships/notesMaster" Target="/ppt/notesMasters/notesMaster1.xml" Id="R68a44282065f48c8"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800fb3fb6341eb" /><Relationship Type="http://schemas.openxmlformats.org/officeDocument/2006/relationships/notesMaster" Target="/ppt/notesMasters/notesMaster1.xml" Id="R2d4846a5d9cd45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a3647ff828d44e7e" /><Relationship Type="http://schemas.openxmlformats.org/officeDocument/2006/relationships/notesMaster" Target="/ppt/notesMasters/notesMaster1.xml" Id="Radd0ae0931de4a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077f8156e54d6b" /><Relationship Type="http://schemas.openxmlformats.org/officeDocument/2006/relationships/notesMaster" Target="/ppt/notesMasters/notesMaster1.xml" Id="Rf594e3075db74e4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a848f903ba443a9" /><Relationship Type="http://schemas.openxmlformats.org/officeDocument/2006/relationships/notesMaster" Target="/ppt/notesMasters/notesMaster1.xml" Id="R2bfdf90c836847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d2990b711b4141" /><Relationship Type="http://schemas.openxmlformats.org/officeDocument/2006/relationships/notesMaster" Target="/ppt/notesMasters/notesMaster1.xml" Id="R3c1da94fe3a544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bed1b04ae634f91" /><Relationship Type="http://schemas.openxmlformats.org/officeDocument/2006/relationships/notesMaster" Target="/ppt/notesMasters/notesMaster1.xml" Id="R77145dd6903f426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2943552a6794a0f" /><Relationship Type="http://schemas.openxmlformats.org/officeDocument/2006/relationships/notesMaster" Target="/ppt/notesMasters/notesMaster1.xml" Id="Rc699e2f6b97046d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fcfd89bf98d40e4" /><Relationship Type="http://schemas.openxmlformats.org/officeDocument/2006/relationships/notesMaster" Target="/ppt/notesMasters/notesMaster1.xml" Id="Rc16666ed6bf54d5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ce2b19f8314c70" /><Relationship Type="http://schemas.openxmlformats.org/officeDocument/2006/relationships/notesMaster" Target="/ppt/notesMasters/notesMaster1.xml" Id="R06dd0b2c0d6e467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ПІДГОТОВКА</a:t>
            </a:r>
          </a:p>
          <a:p xmlns:a="http://schemas.openxmlformats.org/drawingml/2006/main">
            <a:r>
              <a:t>До заняття перевірте браузер, підключення й відкривання https://example.com на викладацькому пристрої.</a:t>
            </a:r>
          </a:p>
          <a:p xmlns:a="http://schemas.openxmlformats.org/drawingml/2006/main">
            <a:r>
              <a:t>Підготуйте другий відомий офіційний сайт, який справді відкривається; запишіть його точну адресу для групи.</a:t>
            </a:r>
          </a:p>
          <a:p xmlns:a="http://schemas.openxmlformats.org/drawingml/2006/main">
            <a:r>
              <a:t>Відкрийте схему шляху запиту з уроку 1 та збільште її до читабельного розміру.</a:t>
            </a:r>
          </a:p>
          <a:p xmlns:a="http://schemas.openxmlformats.org/drawingml/2006/main">
            <a:r>
              <a:t>Підготуйте аркуші, ручки й чотири картки: пристрій, місцева мережа, провайдер, сервер.</a:t>
            </a:r>
          </a:p>
          <a:p xmlns:a="http://schemas.openxmlformats.org/drawingml/2006/main">
            <a:r>
              <a:t>Приберіть із демонстрації особисті вкладки. Для резервного пояснення збережіть зображення Example Domain і позначте його як знімок, а не живу сторінку.</a:t>
            </a:r>
          </a:p>
          <a:p xmlns:a="http://schemas.openxmlformats.org/drawingml/2006/main">
            <a:r>
              <a:t/>
            </a:r>
          </a:p>
          <a:p xmlns:a="http://schemas.openxmlformats.org/drawingml/2006/main">
            <a:r>
              <a:t>Передумови: немає</a:t>
            </a:r>
          </a:p>
          <a:p xmlns:a="http://schemas.openxmlformats.org/drawingml/2006/main">
            <a:r>
              <a:t/>
            </a:r>
          </a:p>
          <a:p xmlns:a="http://schemas.openxmlformats.org/drawingml/2006/main">
            <a:r>
              <a:t>Уроки 30–32 є альтернативними поглибленими практикумами. Перед заняттям звірте доступний інтерфейс з офіційними джерелами книги.</a:t>
            </a:r>
          </a:p>
          <a:p xmlns:a="http://schemas.openxmlformats.org/drawingml/2006/main">
            <a:r>
              <a:t/>
            </a:r>
          </a:p>
          <a:p xmlns:a="http://schemas.openxmlformats.org/drawingml/2006/main">
            <a:r>
              <a:t>Ілюстрація: наявний матеріал відповідного розділу книги.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ПОВНІ РЕЗУЛЬТАТИ ЗА СЦЕНАРІЄМ</a:t>
            </a:r>
          </a:p>
          <a:p xmlns:a="http://schemas.openxmlformats.org/drawingml/2006/main">
            <a:r>
              <a:t>Учасник відкриває example.com через адресний рядок і знаходить напис Example Domain.</a:t>
            </a:r>
          </a:p>
          <a:p xmlns:a="http://schemas.openxmlformats.org/drawingml/2006/main">
            <a:r>
              <a:t>Пояснює різницю між інтернетом і Web на прикладі сторінки та електронної пошти.</a:t>
            </a:r>
          </a:p>
          <a:p xmlns:a="http://schemas.openxmlformats.org/drawingml/2006/main">
            <a:r>
              <a:t>Називає дві послідовні перевірки, якщо значок Wi-Fi є, а сторінка не відкривається.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Запропонуйте знайти адресний рядок без введення тексту. Перевіряйте положення курсора, а не швидкість роботи.</a:t>
            </a:r>
          </a:p>
          <a:p xmlns:a="http://schemas.openxmlformats.org/drawingml/2006/main">
            <a:r>
              <a:t/>
            </a:r>
          </a:p>
          <a:p xmlns:a="http://schemas.openxmlformats.org/drawingml/2006/main">
            <a:r>
              <a:t>ЕТАП 1. 0–4 хв. Одна адреса, кілька частин шляху</a:t>
            </a:r>
          </a:p>
          <a:p xmlns:a="http://schemas.openxmlformats.org/drawingml/2006/main">
            <a:r>
              <a:t/>
            </a:r>
          </a:p>
          <a:p xmlns:a="http://schemas.openxmlformats.org/drawingml/2006/main">
            <a:r>
              <a:t>СЛОВА ВИКЛАДАЧА</a:t>
            </a:r>
          </a:p>
          <a:p xmlns:a="http://schemas.openxmlformats.org/drawingml/2006/main">
            <a:r>
              <a:t>Сьогодні ми відкриємо сторінку без пошуку. Коли Олена надсилає посилання на фотографію столу, її пристрій не передає друзям увесь інтернет: він дає адресу матеріалу. Спершу знайдемо місце, куди цю адресу вводити.</a:t>
            </a:r>
          </a:p>
          <a:p xmlns:a="http://schemas.openxmlformats.org/drawingml/2006/main">
            <a:r>
              <a:t/>
            </a:r>
          </a:p>
          <a:p xmlns:a="http://schemas.openxmlformats.org/drawingml/2006/main">
            <a:r>
              <a:t>ПОКАЗ НА ЕКРАНІ</a:t>
            </a:r>
          </a:p>
          <a:p xmlns:a="http://schemas.openxmlformats.org/drawingml/2006/main">
            <a:r>
              <a:t>Відкрийте браузер на порожній вкладці. Покажіть адресний рядок угорі та, якщо є, окреме поле пошуку всередині сторінки; ще нічого не вводьте.</a:t>
            </a:r>
          </a:p>
          <a:p xmlns:a="http://schemas.openxmlformats.org/drawingml/2006/main">
            <a:r>
              <a:t/>
            </a:r>
          </a:p>
          <a:p xmlns:a="http://schemas.openxmlformats.org/drawingml/2006/main">
            <a:r>
              <a:t>ДІЇ УЧНІВ</a:t>
            </a:r>
          </a:p>
          <a:p xmlns:a="http://schemas.openxmlformats.org/drawingml/2006/main">
            <a:r>
              <a:t>Кожен відкриває браузер і показує курсором адресний рядок. У парі один називає елемент, другий перевіряє, що це частина вікна браузера.</a:t>
            </a:r>
          </a:p>
          <a:p xmlns:a="http://schemas.openxmlformats.org/drawingml/2006/main">
            <a:r>
              <a:t/>
            </a:r>
          </a:p>
          <a:p xmlns:a="http://schemas.openxmlformats.org/drawingml/2006/main">
            <a:r>
              <a:t>ПЕРЕВІРКА</a:t>
            </a:r>
          </a:p>
          <a:p xmlns:a="http://schemas.openxmlformats.org/drawingml/2006/main">
            <a:r>
              <a:t>Запитайте: «Куди введемо відому адресу?» Правильна відповідь — в адресний рядок, а не в довільне поле на сторінці.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Джерело: урок 1, F204. Дати пояснюють появу спільного зв’язку, а не є окремою вправою на запам’ятовування.</a:t>
            </a:r>
          </a:p>
          <a:p xmlns:a="http://schemas.openxmlformats.org/drawingml/2006/main">
            <a:r>
              <a:t/>
            </a:r>
          </a:p>
          <a:p xmlns:a="http://schemas.openxmlformats.org/drawingml/2006/main">
            <a:r>
              <a:t>ЕТАП 2. 4–10 хв. Як з’єднали комп’ютери</a:t>
            </a:r>
          </a:p>
          <a:p xmlns:a="http://schemas.openxmlformats.org/drawingml/2006/main">
            <a:r>
              <a:t/>
            </a:r>
          </a:p>
          <a:p xmlns:a="http://schemas.openxmlformats.org/drawingml/2006/main">
            <a:r>
              <a:t>СЛОВА ВИКЛАДАЧА</a:t>
            </a:r>
          </a:p>
          <a:p xmlns:a="http://schemas.openxmlformats.org/drawingml/2006/main">
            <a:r>
              <a:t>У 1969 році ARPANET з’єднала дослідницькі комп’ютери; наприкінці року їх було чотири. Дані передавали частинами — пакетами. Коли мереж стало багато, знадобилися спільні правила обміну: протоколи. Перехід ARPANET на TCP/IP у 1983 році допомагає побачити, як окремі мережі стали частинами інтернету.</a:t>
            </a:r>
          </a:p>
          <a:p xmlns:a="http://schemas.openxmlformats.org/drawingml/2006/main">
            <a:r>
              <a:t/>
            </a:r>
          </a:p>
          <a:p xmlns:a="http://schemas.openxmlformats.org/drawingml/2006/main">
            <a:r>
              <a:t>ПОКАЗ НА ЕКРАНІ</a:t>
            </a:r>
          </a:p>
          <a:p xmlns:a="http://schemas.openxmlformats.org/drawingml/2006/main">
            <a:r>
              <a:t>Покажіть у книзі віхи 1969 і 1983, потім схему пристрій — місцева мережа — провайдер — сервер. Проведіть курсором шлях запиту й повернення відповіді.</a:t>
            </a:r>
          </a:p>
          <a:p xmlns:a="http://schemas.openxmlformats.org/drawingml/2006/main">
            <a:r>
              <a:t/>
            </a:r>
          </a:p>
          <a:p xmlns:a="http://schemas.openxmlformats.org/drawingml/2006/main">
            <a:r>
              <a:t>ДІЇ УЧНІВ</a:t>
            </a:r>
          </a:p>
          <a:p xmlns:a="http://schemas.openxmlformats.org/drawingml/2006/main">
            <a:r>
              <a:t>Пари розкладають чотири картки в послідовності. Один учасник пояснює роль Wi-Fi, другий — провайдера; потім міняються ролями.</a:t>
            </a:r>
          </a:p>
          <a:p xmlns:a="http://schemas.openxmlformats.org/drawingml/2006/main">
            <a:r>
              <a:t/>
            </a:r>
          </a:p>
          <a:p xmlns:a="http://schemas.openxmlformats.org/drawingml/2006/main">
            <a:r>
              <a:t>ПЕРЕВІРКА</a:t>
            </a:r>
          </a:p>
          <a:p xmlns:a="http://schemas.openxmlformats.org/drawingml/2006/main">
            <a:r>
              <a:t>Wi-Fi з’єднує з місцевою мережею; провайдер забезпечує подальший зв’язок. Інтернет не є одним великим комп’ютером.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ІЛЮСТРАЦІЯ</a:t>
            </a:r>
          </a:p>
          <a:p xmlns:a="http://schemas.openxmlformats.org/drawingml/2006/main">
            <a:r>
              <a:t>Запит проходить мережею до сервера; відповідь повертається до браузера.</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9</a:t>
            </a:r>
          </a:p>
          <a:p xmlns:a="http://schemas.openxmlformats.org/drawingml/2006/main">
            <a:r>
              <a:t/>
            </a:r>
          </a:p>
          <a:p xmlns:a="http://schemas.openxmlformats.org/drawingml/2006/main">
            <a:r>
              <a:t>Простежте запит і відповідь. Пари складають картки пристрою, мережі, провайдера й сервера.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ІЛЮСТРАЦІЯ</a:t>
            </a:r>
          </a:p>
          <a:p xmlns:a="http://schemas.openxmlformats.org/drawingml/2006/main">
            <a:r>
              <a:t>Запит проходить мережею до сервера; відповідь повертається до браузера.</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9</a:t>
            </a:r>
          </a:p>
          <a:p xmlns:a="http://schemas.openxmlformats.org/drawingml/2006/main">
            <a:r>
              <a:t/>
            </a:r>
          </a:p>
          <a:p xmlns:a="http://schemas.openxmlformats.org/drawingml/2006/main">
            <a:r>
              <a:t>Простежте запит і відповідь. Пари складають картки пристрою, мережі, провайдера й сервера.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ІЛЮСТРАЦІЯ</a:t>
            </a:r>
          </a:p>
          <a:p xmlns:a="http://schemas.openxmlformats.org/drawingml/2006/main">
            <a:r>
              <a:t>Запит проходить мережею до сервера; відповідь повертається до браузера.</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9</a:t>
            </a:r>
          </a:p>
          <a:p xmlns:a="http://schemas.openxmlformats.org/drawingml/2006/main">
            <a:r>
              <a:t/>
            </a:r>
          </a:p>
          <a:p xmlns:a="http://schemas.openxmlformats.org/drawingml/2006/main">
            <a:r>
              <a:t>Простежте запит і відповідь. Пари складають картки пристрою, мережі, провайдера й сервера.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Джерело: урок 1, F205. У 1989 році з’явилася пропозиція Web; інтернет уже існував.</a:t>
            </a:r>
          </a:p>
          <a:p xmlns:a="http://schemas.openxmlformats.org/drawingml/2006/main">
            <a:r>
              <a:t/>
            </a:r>
          </a:p>
          <a:p xmlns:a="http://schemas.openxmlformats.org/drawingml/2006/main">
            <a:r>
              <a:t>ЕТАП 3. 10–17 хв. Web додає пов’язані сторінки</a:t>
            </a:r>
          </a:p>
          <a:p xmlns:a="http://schemas.openxmlformats.org/drawingml/2006/main">
            <a:r>
              <a:t/>
            </a:r>
          </a:p>
          <a:p xmlns:a="http://schemas.openxmlformats.org/drawingml/2006/main">
            <a:r>
              <a:t>СЛОВА ВИКЛАДАЧА</a:t>
            </a:r>
          </a:p>
          <a:p xmlns:a="http://schemas.openxmlformats.org/drawingml/2006/main">
            <a:r>
              <a:t>Мережа вже могла передавати дані, коли у 1989 році Тім Бернерс-Лі запропонував Web. До кінця 1990 року працювали перший браузер і вебсервер, а відкриття програмного забезпечення у 1993 році допомогло поширенню. Інтернет переносить дані; Web дає нам пов’язані сторінки. Пошта користується інтернетом, навіть коли ми читаємо її через вебсторінку.</a:t>
            </a:r>
          </a:p>
          <a:p xmlns:a="http://schemas.openxmlformats.org/drawingml/2006/main">
            <a:r>
              <a:t/>
            </a:r>
          </a:p>
          <a:p xmlns:a="http://schemas.openxmlformats.org/drawingml/2006/main">
            <a:r>
              <a:t>ПОКАЗ НА ЕКРАНІ</a:t>
            </a:r>
          </a:p>
          <a:p xmlns:a="http://schemas.openxmlformats.org/drawingml/2006/main">
            <a:r>
              <a:t>Уведіть https://example.com в адресному рядку й натисніть Enter. Дочекайтеся напису Example Domain; поруч покажіть адресу, за якою отримано сторінку.</a:t>
            </a:r>
          </a:p>
          <a:p xmlns:a="http://schemas.openxmlformats.org/drawingml/2006/main">
            <a:r>
              <a:t/>
            </a:r>
          </a:p>
          <a:p xmlns:a="http://schemas.openxmlformats.org/drawingml/2006/main">
            <a:r>
              <a:t>ДІЇ УЧНІВ</a:t>
            </a:r>
          </a:p>
          <a:p xmlns:a="http://schemas.openxmlformats.org/drawingml/2006/main">
            <a:r>
              <a:t>Учасники повторюють введення, читають назву й записують адресу на аркуші. Пояснюють сусідові, яку частину роботи виконав браузер.</a:t>
            </a:r>
          </a:p>
          <a:p xmlns:a="http://schemas.openxmlformats.org/drawingml/2006/main">
            <a:r>
              <a:t/>
            </a:r>
          </a:p>
          <a:p xmlns:a="http://schemas.openxmlformats.org/drawingml/2006/main">
            <a:r>
              <a:t>ПЕРЕВІРКА</a:t>
            </a:r>
          </a:p>
          <a:p xmlns:a="http://schemas.openxmlformats.org/drawingml/2006/main">
            <a:r>
              <a:t>На екрані сторінка Example Domain, у рядку — example.com. Зміна масштабу чи мови браузера не змінює потрібну адресу.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Не відкривайте особисту скриньку. Для пояснення достатньо прикладу вебпошти.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Порівняйте адресу в рядку та напис на сторінці. Без мережі покажіть знімок, назвавши його знімком.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Віддалений учасник може показати лише навчальну вкладку. Камера не потрібна.</a:t>
            </a:r>
          </a:p>
          <a:p xmlns:a="http://schemas.openxmlformats.org/drawingml/2006/main">
            <a:r>
              <a:t/>
            </a:r>
          </a:p>
          <a:p xmlns:a="http://schemas.openxmlformats.org/drawingml/2006/main">
            <a:r>
              <a:t>ЕТАП 4. 17–25 хв. Самостійне відкривання й розбір збою</a:t>
            </a:r>
          </a:p>
          <a:p xmlns:a="http://schemas.openxmlformats.org/drawingml/2006/main">
            <a:r>
              <a:t/>
            </a:r>
          </a:p>
          <a:p xmlns:a="http://schemas.openxmlformats.org/drawingml/2006/main">
            <a:r>
              <a:t>СЛОВА ВИКЛАДАЧА</a:t>
            </a:r>
          </a:p>
          <a:p xmlns:a="http://schemas.openxmlformats.org/drawingml/2006/main">
            <a:r>
              <a:t>Значок Wi-Fi підтверджує місцеве з’єднання, але не весь шлях до сайта. Якщо адреса не відкрилася, перевіримо іншу, а потім інший свій пристрій. Це допомагає звузити проблему; два сайти самі по собі не доводять, що ми перевірили всі сервери мережі.</a:t>
            </a:r>
          </a:p>
          <a:p xmlns:a="http://schemas.openxmlformats.org/drawingml/2006/main">
            <a:r>
              <a:t/>
            </a:r>
          </a:p>
          <a:p xmlns:a="http://schemas.openxmlformats.org/drawingml/2006/main">
            <a:r>
              <a:t>ПОКАЗ НА ЕКРАНІ</a:t>
            </a:r>
          </a:p>
          <a:p xmlns:a="http://schemas.openxmlformats.org/drawingml/2006/main">
            <a:r>
              <a:t>На другій вкладці відкрийте підготовлений офіційний сайт. Поверніться до example.com, покажіть різницю між адресою й заголовком сторінки.</a:t>
            </a:r>
          </a:p>
          <a:p xmlns:a="http://schemas.openxmlformats.org/drawingml/2006/main">
            <a:r>
              <a:t/>
            </a:r>
          </a:p>
          <a:p xmlns:a="http://schemas.openxmlformats.org/drawingml/2006/main">
            <a:r>
              <a:t>ДІЇ УЧНІВ</a:t>
            </a:r>
          </a:p>
          <a:p xmlns:a="http://schemas.openxmlformats.org/drawingml/2006/main">
            <a:r>
              <a:t>Кожен закриває навчальну вкладку та знову відкриває її за власним записом. Пара розбирає картку «Wi-Fi є, два сайти не відкриваються» й записує наступну перевірку.</a:t>
            </a:r>
          </a:p>
          <a:p xmlns:a="http://schemas.openxmlformats.org/drawingml/2006/main">
            <a:r>
              <a:t/>
            </a:r>
          </a:p>
          <a:p xmlns:a="http://schemas.openxmlformats.org/drawingml/2006/main">
            <a:r>
              <a:t>ПЕРЕВІРКА</a:t>
            </a:r>
          </a:p>
          <a:p xmlns:a="http://schemas.openxmlformats.org/drawingml/2006/main">
            <a:r>
              <a:t>Учасник сам відтворює адресу. Для збою називає перевірку іншого сайта та іншого пристрою, не пропонує одразу створювати обліковий запис.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Розберіть картку сценарію: два сайти не відкриваються. Наступна перевірка — інший власний пристрій. Не робіть висновку про всі сервери за двома адресами.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Пов’яжіть пояснення з браузерним редактором документа або розмовою з ШІ з тексту книги.</a:t>
            </a:r>
          </a:p>
          <a:p xmlns:a="http://schemas.openxmlformats.org/drawingml/2006/main">
            <a:r>
              <a:t/>
            </a:r>
          </a:p>
          <a:p xmlns:a="http://schemas.openxmlformats.org/drawingml/2006/main">
            <a:r>
              <a:t>ЕТАП 5. 25–30 хв. Пояснення результату й домашній орієнтир</a:t>
            </a:r>
          </a:p>
          <a:p xmlns:a="http://schemas.openxmlformats.org/drawingml/2006/main">
            <a:r>
              <a:t/>
            </a:r>
          </a:p>
          <a:p xmlns:a="http://schemas.openxmlformats.org/drawingml/2006/main">
            <a:r>
              <a:t>СЛОВА ВИКЛАДАЧА</a:t>
            </a:r>
          </a:p>
          <a:p xmlns:a="http://schemas.openxmlformats.org/drawingml/2006/main">
            <a:r>
              <a:t>Домашні підключення й смартфони зробили мережеві послуги повсякденними. Хмарні сервіси зберігають дані на фізичних серверах, до яких ми звертаємося через мережу. Ви вже можете повернутися на сторінку за своїм записом. Удома повторіть цю дію з двома потрібними офіційними сайтами: перевіримо назву, адресу, призначення й повторне відкривання.</a:t>
            </a:r>
          </a:p>
          <a:p xmlns:a="http://schemas.openxmlformats.org/drawingml/2006/main">
            <a:r>
              <a:t/>
            </a:r>
          </a:p>
          <a:p xmlns:a="http://schemas.openxmlformats.org/drawingml/2006/main">
            <a:r>
              <a:t>ПОКАЗ НА ЕКРАНІ</a:t>
            </a:r>
          </a:p>
          <a:p xmlns:a="http://schemas.openxmlformats.org/drawingml/2006/main">
            <a:r>
              <a:t>Покажіть порожню картку з трьома полями: назва сайта, адреса, призначення. Відкрийте домашній блок уроку, не заповнюючи його замість учасників.</a:t>
            </a:r>
          </a:p>
          <a:p xmlns:a="http://schemas.openxmlformats.org/drawingml/2006/main">
            <a:r>
              <a:t/>
            </a:r>
          </a:p>
          <a:p xmlns:a="http://schemas.openxmlformats.org/drawingml/2006/main">
            <a:r>
              <a:t>ДІЇ УЧНІВ</a:t>
            </a:r>
          </a:p>
          <a:p xmlns:a="http://schemas.openxmlformats.org/drawingml/2006/main">
            <a:r>
              <a:t>Кожен дає коротке пояснення Web та інтернету й відповідає на вихідні запитання. Записує одну дію, яку ще хоче повторити.</a:t>
            </a:r>
          </a:p>
          <a:p xmlns:a="http://schemas.openxmlformats.org/drawingml/2006/main">
            <a:r>
              <a:t/>
            </a:r>
          </a:p>
          <a:p xmlns:a="http://schemas.openxmlformats.org/drawingml/2006/main">
            <a:r>
              <a:t>ПЕРЕВІРКА</a:t>
            </a:r>
          </a:p>
          <a:p xmlns:a="http://schemas.openxmlformats.org/drawingml/2006/main">
            <a:r>
              <a:t>Зарахуйте відкриту сторінку та пояснення її адреси. За відсутності мережі окремо позначте, що перевірка відкривання залишилася невиконаною.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Відповіді: 1. Web — один зі способів використання інтернету. 2. Ні, значок показує місцеве з’єднання. 3. Систему Web; інтернет уже існував.</a:t>
            </a:r>
          </a:p>
          <a:p xmlns:a="http://schemas.openxmlformats.org/drawingml/2006/main">
            <a:r>
              <a:t/>
            </a:r>
          </a:p>
          <a:p xmlns:a="http://schemas.openxmlformats.org/drawingml/2006/main">
            <a:r>
              <a:t>КНИЖКОВИЙ САМОТЕСТ І КЛЮЧ</a:t>
            </a:r>
          </a:p>
          <a:p xmlns:a="http://schemas.openxmlformats.org/drawingml/2006/main">
            <a:r>
              <a:t>1. Чи Web та інтернет — одне й те саме?</a:t>
            </a:r>
          </a:p>
          <a:p xmlns:a="http://schemas.openxmlformats.org/drawingml/2006/main">
            <a:r>
              <a:t>Відповідь: Ні. Web є одним зі способів використання інтернету.</a:t>
            </a:r>
          </a:p>
          <a:p xmlns:a="http://schemas.openxmlformats.org/drawingml/2006/main">
            <a:r>
              <a:t/>
            </a:r>
          </a:p>
          <a:p xmlns:a="http://schemas.openxmlformats.org/drawingml/2006/main">
            <a:r>
              <a:t>2. Телефон показує Wi-Fi, але два сайти не відкриваються. Чи доводить значок, що доступ до інтернету працює?</a:t>
            </a:r>
          </a:p>
          <a:p xmlns:a="http://schemas.openxmlformats.org/drawingml/2006/main">
            <a:r>
              <a:t>Відповідь: Ні. Він показує місцеве з’єднання, а не весь шлях до сервера.</a:t>
            </a:r>
          </a:p>
          <a:p xmlns:a="http://schemas.openxmlformats.org/drawingml/2006/main">
            <a:r>
              <a:t/>
            </a:r>
          </a:p>
          <a:p xmlns:a="http://schemas.openxmlformats.org/drawingml/2006/main">
            <a:r>
              <a:t>3. Що змінилося у 1989 році?</a:t>
            </a:r>
          </a:p>
          <a:p xmlns:a="http://schemas.openxmlformats.org/drawingml/2006/main">
            <a:r>
              <a:t>Відповідь: З’явилася пропозиція Web; інтернет уже існував.</a:t>
            </a:r>
          </a:p>
          <a:p xmlns:a="http://schemas.openxmlformats.org/drawingml/2006/main">
            <a:r>
              <a:t/>
            </a:r>
          </a:p>
          <a:p xmlns:a="http://schemas.openxmlformats.org/drawingml/2006/main">
            <a:r>
              <a:t>ЗАПИТАННЯ ВИХОДУ</a:t>
            </a:r>
          </a:p>
          <a:p xmlns:a="http://schemas.openxmlformats.org/drawingml/2006/main">
            <a:r>
              <a:t>Що ви перевірите, якщо лише одна адреса не відкрилася?</a:t>
            </a:r>
          </a:p>
          <a:p xmlns:a="http://schemas.openxmlformats.org/drawingml/2006/main">
            <a:r>
              <a:t>Відповідь: Інший знайомий сайт, щоб з’ясувати, чи проблема стосується першої адреси.</a:t>
            </a:r>
          </a:p>
          <a:p xmlns:a="http://schemas.openxmlformats.org/drawingml/2006/main">
            <a:r>
              <a:t/>
            </a:r>
          </a:p>
          <a:p xmlns:a="http://schemas.openxmlformats.org/drawingml/2006/main">
            <a:r>
              <a:t>Що означає напис Example Domain у нашій вправі?</a:t>
            </a:r>
          </a:p>
          <a:p xmlns:a="http://schemas.openxmlformats.org/drawingml/2006/main">
            <a:r>
              <a:t>Відповідь: Відкрилася очікувана навчальна сторінка; її адресу можна звірити в браузері.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Якщо адресу не знаєте, знайдіть офіційний сайт і перепишіть її з адресного рядка. Домашня робота — 15 хвилин.</a:t>
            </a:r>
          </a:p>
          <a:p xmlns:a="http://schemas.openxmlformats.org/drawingml/2006/main">
            <a:r>
              <a:t/>
            </a:r>
          </a:p>
          <a:p xmlns:a="http://schemas.openxmlformats.org/drawingml/2006/main">
            <a:r>
              <a:t>ДОМАШНЄ ЗАВДАННЯ З КНИГИ</a:t>
            </a:r>
          </a:p>
          <a:p xmlns:a="http://schemas.openxmlformats.org/drawingml/2006/main">
            <a:r>
              <a:t>1. Виберіть два знайомі сайти, наприклад бібліотеки й міського транспорту. Відкрийте їх, вводячи адреси в браузері. Якщо адресу не знаєте, спочатку знайдіть офіційний сайт, а потім перепишіть її з адресного рядка.</a:t>
            </a:r>
          </a:p>
          <a:p xmlns:a="http://schemas.openxmlformats.org/drawingml/2006/main">
            <a:r>
              <a:t>2. На аркуші «Мої дві адреси» запишіть назву, адресу й призначення кожного сайту. Відкрийте обидві адреси ще раз за записом. Результат перевірено, якщо відкрилися саме потрібні сторінки.</a:t>
            </a:r>
          </a:p>
          <a:p xmlns:a="http://schemas.openxmlformats.org/drawingml/2006/main">
            <a:r>
              <a:t/>
            </a:r>
          </a:p>
          <a:p xmlns:a="http://schemas.openxmlformats.org/drawingml/2006/main">
            <a:r>
              <a:t>КРИТЕРІЇ ДОМАШНЬОЇ РОБОТИ</a:t>
            </a:r>
          </a:p>
          <a:p xmlns:a="http://schemas.openxmlformats.org/drawingml/2006/main">
            <a:r>
              <a:t>На аркуші є два офіційні сайти з назвами, адресами й призначенням.</a:t>
            </a:r>
          </a:p>
          <a:p xmlns:a="http://schemas.openxmlformats.org/drawingml/2006/main">
            <a:r>
              <a:t>Обидві адреси повторно введені із запису та відкривають потрібні сторінки.</a:t>
            </a:r>
          </a:p>
          <a:p xmlns:a="http://schemas.openxmlformats.org/drawingml/2006/main">
            <a:r>
              <a:t>Якщо доступу не було, учасник позначив невиконану перевірку й повторив її після відновлення мережі.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1, с. 7. Сценарій L01.</a:t>
            </a:r>
          </a:p>
          <a:p xmlns:a="http://schemas.openxmlformats.org/drawingml/2006/main">
            <a:r>
              <a:t>Internet Society — A Brief History of the Internet: https://www.internetsociety.org/internet/history-internet/brief-history-internet/</a:t>
            </a:r>
          </a:p>
          <a:p xmlns:a="http://schemas.openxmlformats.org/drawingml/2006/main">
            <a:r>
              <a:t>CERN — A short history of the Web: https://home.cern/science/computing/the-birth-of-the-web/short-history-web/</a:t>
            </a:r>
          </a:p>
          <a:p xmlns:a="http://schemas.openxmlformats.org/drawingml/2006/main">
            <a:r>
              <a:t/>
            </a:r>
          </a:p>
          <a:p xmlns:a="http://schemas.openxmlformats.org/drawingml/2006/main">
            <a:r>
              <a:t>Після відновлення мережі учасник повторює ті відкривання, які раніше залишилися неперевіреними. Без мережі позначте відкривання неперевіреним; знімок сторінки не підтверджує власної дії.</a:t>
            </a:r>
          </a:p>
          <a:p xmlns:a="http://schemas.openxmlformats.org/drawingml/2006/main">
            <a:r>
              <a:t/>
            </a:r>
          </a:p>
          <a:p xmlns:a="http://schemas.openxmlformats.org/drawingml/2006/main">
            <a:r>
              <a:t>КРИТЕРІЇ ЗАНЯТТЯ</a:t>
            </a:r>
          </a:p>
          <a:p xmlns:a="http://schemas.openxmlformats.org/drawingml/2006/main">
            <a:r>
              <a:t>Адресний рядок: Учасник знаходить потрібне поле без наведення курсора викладачем.</a:t>
            </a:r>
          </a:p>
          <a:p xmlns:a="http://schemas.openxmlformats.org/drawingml/2006/main">
            <a:r>
              <a:t>Доказ: Самостійне введення адреси.</a:t>
            </a:r>
          </a:p>
          <a:p xmlns:a="http://schemas.openxmlformats.org/drawingml/2006/main">
            <a:r>
              <a:t/>
            </a:r>
          </a:p>
          <a:p xmlns:a="http://schemas.openxmlformats.org/drawingml/2006/main">
            <a:r>
              <a:t>Повторне відкривання: Потрібна сторінка справді відкрита.</a:t>
            </a:r>
          </a:p>
          <a:p xmlns:a="http://schemas.openxmlformats.org/drawingml/2006/main">
            <a:r>
              <a:t>Доказ: Example Domain після введення із запису.</a:t>
            </a:r>
          </a:p>
          <a:p xmlns:a="http://schemas.openxmlformats.org/drawingml/2006/main">
            <a:r>
              <a:t/>
            </a:r>
          </a:p>
          <a:p xmlns:a="http://schemas.openxmlformats.org/drawingml/2006/main">
            <a:r>
              <a:t>Пояснення мережі: Web відрізнено від інтернету; Wi-Fi не названо доказом зовнішнього доступу.</a:t>
            </a:r>
          </a:p>
          <a:p xmlns:a="http://schemas.openxmlformats.org/drawingml/2006/main">
            <a:r>
              <a:t>Доказ: Картки й коротка усна відповідь.</a:t>
            </a:r>
          </a:p>
          <a:p xmlns:a="http://schemas.openxmlformats.org/drawingml/2006/main">
            <a:r>
              <a:t/>
            </a:r>
          </a:p>
          <a:p xmlns:a="http://schemas.openxmlformats.org/drawingml/2006/main">
            <a:r>
              <a:t>ГІБРИДНИЙ ФОРМАТ</a:t>
            </a:r>
          </a:p>
          <a:p xmlns:a="http://schemas.openxmlformats.org/drawingml/2006/main">
            <a:r>
              <a:t>Віддалений учасник показує лише вкладку Example Domain або надсилає адресу й назву сторінки. Для підтвердження дії попросіть повторити введення під час короткої демонстрації екрана; камера не потрібна.</a:t>
            </a:r>
          </a:p>
          <a:p xmlns:a="http://schemas.openxmlformats.org/drawingml/2006/main">
            <a:r>
              <a:t/>
            </a:r>
          </a:p>
          <a:p xmlns:a="http://schemas.openxmlformats.org/drawingml/2006/main">
            <a:r>
              <a:t>ЗАПАСНИЙ МАРШРУТ</a:t>
            </a:r>
          </a:p>
          <a:p xmlns:a="http://schemas.openxmlformats.org/drawingml/2006/main">
            <a:r>
              <a:t>Без інтернету розкладіть шлях запиту та знайдіть адресний рядок у браузері. Знімок підтверджує розуміння вигляду сторінки, але не власне мережеве відкривання.</a:t>
            </a:r>
          </a:p>
          <a:p xmlns:a="http://schemas.openxmlformats.org/drawingml/2006/main">
            <a:r>
              <a:t/>
            </a:r>
          </a:p>
          <a:p xmlns:a="http://schemas.openxmlformats.org/drawingml/2006/main">
            <a:r>
              <a:t>ДОДАТКОВА ВПРАВА</a:t>
            </a:r>
          </a:p>
          <a:p xmlns:a="http://schemas.openxmlformats.org/drawingml/2006/main">
            <a:r>
              <a:t>Попросіть швидшого учасника пояснити, як вебпошта поєднує інтернет, Web і поштову службу, не відкриваючи його особистої скриньки.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c3d11006c56489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ebe914ca04941a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18cad0db5634e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e9c691481c847c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1d18954e1ee445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2cc7d8c095644e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449AEB0-96DC-4E0B-B8C6-96A67B93BB9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05E4EC7-EADB-41EE-A2BA-D88068F3187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E2620F8-AE71-42D2-A1B6-56DF7819209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0E91D6E-E33D-4B08-94A1-A866893005B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A35B884-5745-4853-B5C2-26C954A9B06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2D029EC-488C-4652-8924-FFBBFDD070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AADA52-76A4-4313-BCFC-16B747FC1EC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FF67561-0519-4EC9-AD2D-00A0BEA539D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D90A25-EA15-4BA4-95B5-7EBE3B1F9C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5D989FD-4BE5-4757-B0EE-D689310B6B0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fd0bb4fcc246ce" /><Relationship Type="http://schemas.openxmlformats.org/officeDocument/2006/relationships/slideLayout" Target="/ppt/slideLayouts/slideLayout1.xml" Id="R0461101617ac4a33" /><Relationship Type="http://schemas.openxmlformats.org/officeDocument/2006/relationships/slideLayout" Target="/ppt/slideLayouts/slideLayout2.xml" Id="R40272378506547ff" /><Relationship Type="http://schemas.openxmlformats.org/officeDocument/2006/relationships/slideLayout" Target="/ppt/slideLayouts/slideLayout3.xml" Id="R2aaeb9ac92974303" /><Relationship Type="http://schemas.openxmlformats.org/officeDocument/2006/relationships/slideLayout" Target="/ppt/slideLayouts/slideLayout4.xml" Id="R2ffb00b8c0e14602" /><Relationship Type="http://schemas.openxmlformats.org/officeDocument/2006/relationships/slideLayout" Target="/ppt/slideLayouts/slideLayout5.xml" Id="R1e9fed67e9e346c7" /><Relationship Type="http://schemas.openxmlformats.org/officeDocument/2006/relationships/slideLayout" Target="/ppt/slideLayouts/slideLayout6.xml" Id="R72ca1e999c574b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61101617ac4a33"/>
    <p:sldLayoutId xmlns:r="http://schemas.openxmlformats.org/officeDocument/2006/relationships" id="2147483650" r:id="R40272378506547ff"/>
    <p:sldLayoutId xmlns:r="http://schemas.openxmlformats.org/officeDocument/2006/relationships" id="2147483651" r:id="R2aaeb9ac92974303"/>
    <p:sldLayoutId xmlns:r="http://schemas.openxmlformats.org/officeDocument/2006/relationships" id="2147483652" r:id="R2ffb00b8c0e14602"/>
    <p:sldLayoutId xmlns:r="http://schemas.openxmlformats.org/officeDocument/2006/relationships" id="2147483653" r:id="R1e9fed67e9e346c7"/>
    <p:sldLayoutId xmlns:r="http://schemas.openxmlformats.org/officeDocument/2006/relationships" id="2147483654" r:id="R72ca1e999c574b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83939f0c5204f75" /><Relationship Type="http://schemas.openxmlformats.org/officeDocument/2006/relationships/image" Target="/ppt/media/image.jpeg" Id="Ree484c1bb9cc458d" /><Relationship Type="http://schemas.openxmlformats.org/officeDocument/2006/relationships/notesSlide" Target="/ppt/notesSlides/notesSlide1.xml" Id="Rb01e9bab55424e2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001e9617bb94b86" /><Relationship Type="http://schemas.openxmlformats.org/officeDocument/2006/relationships/notesSlide" Target="/ppt/notesSlides/notesSlide2.xml" Id="R2ea9382467af4a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0d3765a1ac84e2b" /><Relationship Type="http://schemas.openxmlformats.org/officeDocument/2006/relationships/notesSlide" Target="/ppt/notesSlides/notesSlide3.xml" Id="R7367432b57f348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0a14013d4024270" /><Relationship Type="http://schemas.openxmlformats.org/officeDocument/2006/relationships/notesSlide" Target="/ppt/notesSlides/notesSlide4.xml" Id="Rb74c90e9c4fd428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ba3864dfb174fa6" /><Relationship Type="http://schemas.openxmlformats.org/officeDocument/2006/relationships/image" Target="/ppt/media/image.png" Id="Rf995a12a2c114ccf" /><Relationship Type="http://schemas.openxmlformats.org/officeDocument/2006/relationships/notesSlide" Target="/ppt/notesSlides/notesSlide5.xml" Id="Rbfdaa0533778466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82703dca0b74951" /><Relationship Type="http://schemas.openxmlformats.org/officeDocument/2006/relationships/image" Target="/ppt/media/image2.png" Id="Rfe1501a1fb164b12" /><Relationship Type="http://schemas.openxmlformats.org/officeDocument/2006/relationships/notesSlide" Target="/ppt/notesSlides/notesSlide6.xml" Id="R2e7692f1050742b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a6a49cd156a475a" /><Relationship Type="http://schemas.openxmlformats.org/officeDocument/2006/relationships/image" Target="/ppt/media/image3.png" Id="Rd0b86bb90a404574" /><Relationship Type="http://schemas.openxmlformats.org/officeDocument/2006/relationships/notesSlide" Target="/ppt/notesSlides/notesSlide7.xml" Id="R3f1cbafe26cb43f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b356a3e02274700" /><Relationship Type="http://schemas.openxmlformats.org/officeDocument/2006/relationships/notesSlide" Target="/ppt/notesSlides/notesSlide8.xml" Id="R55763b1ce78f4a3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ac1f2a72a374caa" /><Relationship Type="http://schemas.openxmlformats.org/officeDocument/2006/relationships/notesSlide" Target="/ppt/notesSlides/notesSlide9.xml" Id="Rd1e5fa3070ff4b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dc3df6ba71b4d2e" /><Relationship Type="http://schemas.openxmlformats.org/officeDocument/2006/relationships/notesSlide" Target="/ppt/notesSlides/notesSlide10.xml" Id="R9cf682062a3042f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f8057341b6c4e9d" /><Relationship Type="http://schemas.openxmlformats.org/officeDocument/2006/relationships/notesSlide" Target="/ppt/notesSlides/notesSlide11.xml" Id="Ra7ca9647dbe0476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95b3b71a7334e97" /><Relationship Type="http://schemas.openxmlformats.org/officeDocument/2006/relationships/notesSlide" Target="/ppt/notesSlides/notesSlide12.xml" Id="R035da8ff0376425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bdb0091d7644850" /><Relationship Type="http://schemas.openxmlformats.org/officeDocument/2006/relationships/notesSlide" Target="/ppt/notesSlides/notesSlide13.xml" Id="Rd69b095e29de482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07181d1c65c454a" /><Relationship Type="http://schemas.openxmlformats.org/officeDocument/2006/relationships/notesSlide" Target="/ppt/notesSlides/notesSlide14.xml" Id="Rfe0c8ad655eb4c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bc6185afeec42cb" /><Relationship Type="http://schemas.openxmlformats.org/officeDocument/2006/relationships/notesSlide" Target="/ppt/notesSlides/notesSlide15.xml" Id="Rf6e6e833ad5a481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2bc260af43642a6" /><Relationship Type="http://schemas.openxmlformats.org/officeDocument/2006/relationships/notesSlide" Target="/ppt/notesSlides/notesSlide16.xml" Id="R65272cafbe324d9c" /></Relationships>
</file>

<file path=ppt/slides/slide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lesson-number">
            <a:extLst xmlns:a="http://schemas.openxmlformats.org/drawingml/2006/main">
              <a:ext uri="{FF2B5EF4-FFF2-40B4-BE49-F238E27FC236}">
                <a16:creationId xmlns:a16="http://schemas.microsoft.com/office/drawing/2014/main" id="{3BFE8008-5EA2-4A7B-AAD2-A238D5BB60A5}"/>
              </a:ext>
            </a:extLst>
          </p:cNvPr>
          <p:cNvSpPr>
            <a:spLocks xmlns:a="http://schemas.openxmlformats.org/drawingml/2006/main" noGrp="1"/>
          </p:cNvSpPr>
          <p:nvPr/>
        </p:nvSpPr>
        <p:spPr>
          <a:xfrm xmlns:a="http://schemas.openxmlformats.org/drawingml/2006/main">
            <a:off x="609600" y="514350"/>
            <a:ext cx="1905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00" b="1">
                <a:solidFill>
                  <a:srgbClr val="126D76"/>
                </a:solidFill>
                <a:latin typeface="Calibri"/>
                <a:ea typeface="Calibri"/>
                <a:cs typeface="Calibri"/>
              </a:defRPr>
            </a:defPPr>
            <a:lvl1pPr>
              <a:buNone/>
              <a:defRPr sz="4800" b="1">
                <a:solidFill>
                  <a:srgbClr val="126D76"/>
                </a:solidFill>
                <a:latin typeface="Calibri"/>
                <a:ea typeface="Calibri"/>
                <a:cs typeface="Calibri"/>
              </a:defRPr>
            </a:lvl1pPr>
            <a:lvl2pPr>
              <a:buNone/>
              <a:defRPr sz="4800" b="1">
                <a:solidFill>
                  <a:srgbClr val="126D76"/>
                </a:solidFill>
                <a:latin typeface="Calibri"/>
                <a:ea typeface="Calibri"/>
                <a:cs typeface="Calibri"/>
              </a:defRPr>
            </a:lvl2pPr>
            <a:lvl3pPr>
              <a:buNone/>
              <a:defRPr sz="4800" b="1">
                <a:solidFill>
                  <a:srgbClr val="126D76"/>
                </a:solidFill>
                <a:latin typeface="Calibri"/>
                <a:ea typeface="Calibri"/>
                <a:cs typeface="Calibri"/>
              </a:defRPr>
            </a:lvl3pPr>
            <a:lvl4pPr>
              <a:buNone/>
              <a:defRPr sz="4800" b="1">
                <a:solidFill>
                  <a:srgbClr val="126D76"/>
                </a:solidFill>
                <a:latin typeface="Calibri"/>
                <a:ea typeface="Calibri"/>
                <a:cs typeface="Calibri"/>
              </a:defRPr>
            </a:lvl4pPr>
            <a:lvl5pPr>
              <a:buNone/>
              <a:defRPr sz="4800" b="1">
                <a:solidFill>
                  <a:srgbClr val="126D76"/>
                </a:solidFill>
                <a:latin typeface="Calibri"/>
                <a:ea typeface="Calibri"/>
                <a:cs typeface="Calibri"/>
              </a:defRPr>
            </a:lvl5pPr>
            <a:lvl6pPr>
              <a:buNone/>
              <a:defRPr sz="4800" b="1">
                <a:solidFill>
                  <a:srgbClr val="126D76"/>
                </a:solidFill>
                <a:latin typeface="Calibri"/>
                <a:ea typeface="Calibri"/>
                <a:cs typeface="Calibri"/>
              </a:defRPr>
            </a:lvl6pPr>
            <a:lvl7pPr>
              <a:buNone/>
              <a:defRPr sz="4800" b="1">
                <a:solidFill>
                  <a:srgbClr val="126D76"/>
                </a:solidFill>
                <a:latin typeface="Calibri"/>
                <a:ea typeface="Calibri"/>
                <a:cs typeface="Calibri"/>
              </a:defRPr>
            </a:lvl7pPr>
            <a:lvl8pPr>
              <a:buNone/>
              <a:defRPr sz="4800" b="1">
                <a:solidFill>
                  <a:srgbClr val="126D76"/>
                </a:solidFill>
                <a:latin typeface="Calibri"/>
                <a:ea typeface="Calibri"/>
                <a:cs typeface="Calibri"/>
              </a:defRPr>
            </a:lvl8pPr>
            <a:lvl9pPr>
              <a:buNone/>
              <a:defRPr sz="4800" b="1">
                <a:solidFill>
                  <a:srgbClr val="126D76"/>
                </a:solidFill>
                <a:latin typeface="Calibri"/>
                <a:ea typeface="Calibri"/>
                <a:cs typeface="Calibri"/>
              </a:defRPr>
            </a:lvl9pPr>
          </a:lstStyle>
          <a:p xmlns:a="http://schemas.openxmlformats.org/drawingml/2006/main">
            <a:pPr>
              <a:buNone/>
              <a:defRPr sz="4800" b="1">
                <a:solidFill>
                  <a:srgbClr val="126D76"/>
                </a:solidFill>
                <a:latin typeface="Calibri"/>
                <a:ea typeface="Calibri"/>
                <a:cs typeface="Calibri"/>
              </a:defRPr>
            </a:pPr>
            <a:r>
              <a:rPr sz="4800" b="1">
                <a:solidFill>
                  <a:srgbClr val="126D76"/>
                </a:solidFill>
                <a:latin typeface="Calibri"/>
                <a:ea typeface="Calibri"/>
                <a:cs typeface="Calibri"/>
              </a:rPr>
              <a:t>01</a:t>
            </a:r>
          </a:p>
        </p:txBody>
      </p:sp>
      <p:sp>
        <p:nvSpPr>
          <p:cNvPr id="2" name="cover-title">
            <a:extLst xmlns:a="http://schemas.openxmlformats.org/drawingml/2006/main">
              <a:ext uri="{FF2B5EF4-FFF2-40B4-BE49-F238E27FC236}">
                <a16:creationId xmlns:a16="http://schemas.microsoft.com/office/drawing/2014/main" id="{FB956F34-EDDA-4BBC-8827-360CD30656FC}"/>
              </a:ext>
            </a:extLst>
          </p:cNvPr>
          <p:cNvSpPr>
            <a:spLocks xmlns:a="http://schemas.openxmlformats.org/drawingml/2006/main" noGrp="1"/>
          </p:cNvSpPr>
          <p:nvPr/>
        </p:nvSpPr>
        <p:spPr>
          <a:xfrm xmlns:a="http://schemas.openxmlformats.org/drawingml/2006/main">
            <a:off x="609600" y="1600200"/>
            <a:ext cx="59055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93342"/>
                </a:solidFill>
                <a:latin typeface="Calibri"/>
                <a:ea typeface="Calibri"/>
                <a:cs typeface="Calibri"/>
              </a:defRPr>
            </a:defPPr>
            <a:lvl1pPr>
              <a:buNone/>
              <a:defRPr sz="4200" b="1">
                <a:solidFill>
                  <a:srgbClr val="193342"/>
                </a:solidFill>
                <a:latin typeface="Calibri"/>
                <a:ea typeface="Calibri"/>
                <a:cs typeface="Calibri"/>
              </a:defRPr>
            </a:lvl1pPr>
            <a:lvl2pPr>
              <a:buNone/>
              <a:defRPr sz="4200" b="1">
                <a:solidFill>
                  <a:srgbClr val="193342"/>
                </a:solidFill>
                <a:latin typeface="Calibri"/>
                <a:ea typeface="Calibri"/>
                <a:cs typeface="Calibri"/>
              </a:defRPr>
            </a:lvl2pPr>
            <a:lvl3pPr>
              <a:buNone/>
              <a:defRPr sz="4200" b="1">
                <a:solidFill>
                  <a:srgbClr val="193342"/>
                </a:solidFill>
                <a:latin typeface="Calibri"/>
                <a:ea typeface="Calibri"/>
                <a:cs typeface="Calibri"/>
              </a:defRPr>
            </a:lvl3pPr>
            <a:lvl4pPr>
              <a:buNone/>
              <a:defRPr sz="4200" b="1">
                <a:solidFill>
                  <a:srgbClr val="193342"/>
                </a:solidFill>
                <a:latin typeface="Calibri"/>
                <a:ea typeface="Calibri"/>
                <a:cs typeface="Calibri"/>
              </a:defRPr>
            </a:lvl4pPr>
            <a:lvl5pPr>
              <a:buNone/>
              <a:defRPr sz="4200" b="1">
                <a:solidFill>
                  <a:srgbClr val="193342"/>
                </a:solidFill>
                <a:latin typeface="Calibri"/>
                <a:ea typeface="Calibri"/>
                <a:cs typeface="Calibri"/>
              </a:defRPr>
            </a:lvl5pPr>
            <a:lvl6pPr>
              <a:buNone/>
              <a:defRPr sz="4200" b="1">
                <a:solidFill>
                  <a:srgbClr val="193342"/>
                </a:solidFill>
                <a:latin typeface="Calibri"/>
                <a:ea typeface="Calibri"/>
                <a:cs typeface="Calibri"/>
              </a:defRPr>
            </a:lvl6pPr>
            <a:lvl7pPr>
              <a:buNone/>
              <a:defRPr sz="4200" b="1">
                <a:solidFill>
                  <a:srgbClr val="193342"/>
                </a:solidFill>
                <a:latin typeface="Calibri"/>
                <a:ea typeface="Calibri"/>
                <a:cs typeface="Calibri"/>
              </a:defRPr>
            </a:lvl7pPr>
            <a:lvl8pPr>
              <a:buNone/>
              <a:defRPr sz="4200" b="1">
                <a:solidFill>
                  <a:srgbClr val="193342"/>
                </a:solidFill>
                <a:latin typeface="Calibri"/>
                <a:ea typeface="Calibri"/>
                <a:cs typeface="Calibri"/>
              </a:defRPr>
            </a:lvl8pPr>
            <a:lvl9pPr>
              <a:buNone/>
              <a:defRPr sz="4200" b="1">
                <a:solidFill>
                  <a:srgbClr val="193342"/>
                </a:solidFill>
                <a:latin typeface="Calibri"/>
                <a:ea typeface="Calibri"/>
                <a:cs typeface="Calibri"/>
              </a:defRPr>
            </a:lvl9pPr>
          </a:lstStyle>
          <a:p xmlns:a="http://schemas.openxmlformats.org/drawingml/2006/main">
            <a:pPr>
              <a:buNone/>
              <a:defRPr sz="4200" b="1">
                <a:solidFill>
                  <a:srgbClr val="193342"/>
                </a:solidFill>
                <a:latin typeface="Calibri"/>
                <a:ea typeface="Calibri"/>
                <a:cs typeface="Calibri"/>
              </a:defRPr>
            </a:pPr>
            <a:r>
              <a:rPr sz="4200" b="1">
                <a:solidFill>
                  <a:srgbClr val="193342"/>
                </a:solidFill>
                <a:latin typeface="Calibri"/>
                <a:ea typeface="Calibri"/>
                <a:cs typeface="Calibri"/>
              </a:rPr>
              <a:t>Як комп’ютери навчилися спілкуватися</a:t>
            </a:r>
          </a:p>
        </p:txBody>
      </p:sp>
      <p:pic>
        <p:nvPicPr>
          <p:cNvPr id="3" name="">
            <a:extLst xmlns:a="http://schemas.openxmlformats.org/drawingml/2006/main">
              <a:ext uri="{FF2B5EF4-FFF2-40B4-BE49-F238E27FC236}">
                <a16:creationId xmlns:a16="http://schemas.microsoft.com/office/drawing/2014/main" id="{DAF3D615-6557-4152-817F-3C064F666E79}"/>
              </a:ext>
            </a:extLst>
          </p:cNvPr>
          <p:cNvPicPr>
            <a:picLocks xmlns:a="http://schemas.openxmlformats.org/drawingml/2006/main" noChangeAspect="1"/>
          </p:cNvPicPr>
          <p:nvPr/>
        </p:nvPicPr>
        <p:blipFill>
          <a:blip xmlns:r="http://schemas.openxmlformats.org/officeDocument/2006/relationships" xmlns:a="http://schemas.openxmlformats.org/drawingml/2006/main" r:embed="Ree484c1bb9cc458d"/>
          <a:stretch xmlns:a="http://schemas.openxmlformats.org/drawingml/2006/main"/>
        </p:blipFill>
        <p:spPr>
          <a:xfrm xmlns:a="http://schemas.openxmlformats.org/drawingml/2006/main">
            <a:off x="6858000" y="1720850"/>
            <a:ext cx="4724400" cy="3149600"/>
          </a:xfrm>
          <a:prstGeom xmlns:a="http://schemas.openxmlformats.org/drawingml/2006/main" prst="rect">
            <a:avLst/>
          </a:prstGeom>
        </p:spPr>
      </p:pic>
      <p:sp>
        <p:nvSpPr>
          <p:cNvPr id="4" name="duration">
            <a:extLst xmlns:a="http://schemas.openxmlformats.org/drawingml/2006/main">
              <a:ext uri="{FF2B5EF4-FFF2-40B4-BE49-F238E27FC236}">
                <a16:creationId xmlns:a16="http://schemas.microsoft.com/office/drawing/2014/main" id="{16105A8B-1C0D-4B9E-AB10-FDEAF53035B7}"/>
              </a:ext>
            </a:extLst>
          </p:cNvPr>
          <p:cNvSpPr>
            <a:spLocks xmlns:a="http://schemas.openxmlformats.org/drawingml/2006/main" noGrp="1"/>
          </p:cNvSpPr>
          <p:nvPr/>
        </p:nvSpPr>
        <p:spPr>
          <a:xfrm xmlns:a="http://schemas.openxmlformats.org/drawingml/2006/main">
            <a:off x="609600" y="57150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536772"/>
                </a:solidFill>
                <a:latin typeface="Calibri"/>
                <a:ea typeface="Calibri"/>
                <a:cs typeface="Calibri"/>
              </a:defRPr>
            </a:defPPr>
            <a:lvl1pPr>
              <a:buNone/>
              <a:defRPr sz="2100" b="0">
                <a:solidFill>
                  <a:srgbClr val="536772"/>
                </a:solidFill>
                <a:latin typeface="Calibri"/>
                <a:ea typeface="Calibri"/>
                <a:cs typeface="Calibri"/>
              </a:defRPr>
            </a:lvl1pPr>
            <a:lvl2pPr>
              <a:buNone/>
              <a:defRPr sz="2100" b="0">
                <a:solidFill>
                  <a:srgbClr val="536772"/>
                </a:solidFill>
                <a:latin typeface="Calibri"/>
                <a:ea typeface="Calibri"/>
                <a:cs typeface="Calibri"/>
              </a:defRPr>
            </a:lvl2pPr>
            <a:lvl3pPr>
              <a:buNone/>
              <a:defRPr sz="2100" b="0">
                <a:solidFill>
                  <a:srgbClr val="536772"/>
                </a:solidFill>
                <a:latin typeface="Calibri"/>
                <a:ea typeface="Calibri"/>
                <a:cs typeface="Calibri"/>
              </a:defRPr>
            </a:lvl3pPr>
            <a:lvl4pPr>
              <a:buNone/>
              <a:defRPr sz="2100" b="0">
                <a:solidFill>
                  <a:srgbClr val="536772"/>
                </a:solidFill>
                <a:latin typeface="Calibri"/>
                <a:ea typeface="Calibri"/>
                <a:cs typeface="Calibri"/>
              </a:defRPr>
            </a:lvl4pPr>
            <a:lvl5pPr>
              <a:buNone/>
              <a:defRPr sz="2100" b="0">
                <a:solidFill>
                  <a:srgbClr val="536772"/>
                </a:solidFill>
                <a:latin typeface="Calibri"/>
                <a:ea typeface="Calibri"/>
                <a:cs typeface="Calibri"/>
              </a:defRPr>
            </a:lvl5pPr>
            <a:lvl6pPr>
              <a:buNone/>
              <a:defRPr sz="2100" b="0">
                <a:solidFill>
                  <a:srgbClr val="536772"/>
                </a:solidFill>
                <a:latin typeface="Calibri"/>
                <a:ea typeface="Calibri"/>
                <a:cs typeface="Calibri"/>
              </a:defRPr>
            </a:lvl6pPr>
            <a:lvl7pPr>
              <a:buNone/>
              <a:defRPr sz="2100" b="0">
                <a:solidFill>
                  <a:srgbClr val="536772"/>
                </a:solidFill>
                <a:latin typeface="Calibri"/>
                <a:ea typeface="Calibri"/>
                <a:cs typeface="Calibri"/>
              </a:defRPr>
            </a:lvl7pPr>
            <a:lvl8pPr>
              <a:buNone/>
              <a:defRPr sz="2100" b="0">
                <a:solidFill>
                  <a:srgbClr val="536772"/>
                </a:solidFill>
                <a:latin typeface="Calibri"/>
                <a:ea typeface="Calibri"/>
                <a:cs typeface="Calibri"/>
              </a:defRPr>
            </a:lvl8pPr>
            <a:lvl9pPr>
              <a:buNone/>
              <a:defRPr sz="2100" b="0">
                <a:solidFill>
                  <a:srgbClr val="536772"/>
                </a:solidFill>
                <a:latin typeface="Calibri"/>
                <a:ea typeface="Calibri"/>
                <a:cs typeface="Calibri"/>
              </a:defRPr>
            </a:lvl9pPr>
          </a:lstStyle>
          <a:p xmlns:a="http://schemas.openxmlformats.org/drawingml/2006/main">
            <a:pPr>
              <a:buNone/>
              <a:defRPr sz="2100" b="0">
                <a:solidFill>
                  <a:srgbClr val="536772"/>
                </a:solidFill>
                <a:latin typeface="Calibri"/>
                <a:ea typeface="Calibri"/>
                <a:cs typeface="Calibri"/>
              </a:defRPr>
            </a:pPr>
            <a:r>
              <a:rPr sz="2100" b="0">
                <a:solidFill>
                  <a:srgbClr val="536772"/>
                </a:solidFill>
                <a:latin typeface="Calibri"/>
                <a:ea typeface="Calibri"/>
                <a:cs typeface="Calibri"/>
              </a:rPr>
              <a:t>30 хвилин</a:t>
            </a:r>
          </a:p>
        </p:txBody>
      </p:sp>
      <p:sp>
        <p:nvSpPr>
          <p:cNvPr id="5" name="source-footer">
            <a:extLst xmlns:a="http://schemas.openxmlformats.org/drawingml/2006/main">
              <a:ext uri="{FF2B5EF4-FFF2-40B4-BE49-F238E27FC236}">
                <a16:creationId xmlns:a16="http://schemas.microsoft.com/office/drawing/2014/main" id="{E846AC7D-F6B5-4E21-894F-AA93C9E2CC4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a:t>
            </a:r>
          </a:p>
        </p:txBody>
      </p:sp>
      <p:sp>
        <p:nvSpPr>
          <p:cNvPr id="6" name="slide-number">
            <a:extLst xmlns:a="http://schemas.openxmlformats.org/drawingml/2006/main">
              <a:ext uri="{FF2B5EF4-FFF2-40B4-BE49-F238E27FC236}">
                <a16:creationId xmlns:a16="http://schemas.microsoft.com/office/drawing/2014/main" id="{A0ED3E9B-F7CF-4FDF-AAE9-21D98D252A1B}"/>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 / 16</a:t>
            </a:r>
          </a:p>
        </p:txBody>
      </p:sp>
      <p:sp>
        <p:nvSpPr>
          <p:cNvPr id="8" name="school-brand">
            <a:extLst xmlns:a="http://schemas.openxmlformats.org/drawingml/2006/main">
              <a:ext uri="{FF2B5EF4-FFF2-40B4-BE49-F238E27FC236}">
                <a16:creationId xmlns:a16="http://schemas.microsoft.com/office/drawing/2014/main" id="{DC178128-45F2-4B94-915B-55A6E04AC616}"/>
              </a:ext>
            </a:extLst>
          </p:cNvPr>
          <p:cNvSpPr>
            <a:spLocks xmlns:a="http://schemas.openxmlformats.org/drawingml/2006/main" noGrp="1"/>
          </p:cNvSpPr>
          <p:nvPr/>
        </p:nvSpPr>
        <p:spPr>
          <a:xfrm xmlns:a="http://schemas.openxmlformats.org/drawingml/2006/main">
            <a:off x="2857500" y="7334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126D76"/>
                </a:solidFill>
                <a:latin typeface="Calibri"/>
                <a:ea typeface="Calibri"/>
                <a:cs typeface="Calibri"/>
              </a:defRPr>
            </a:defPPr>
            <a:lvl1pPr>
              <a:defRPr sz="2100" b="1">
                <a:solidFill>
                  <a:srgbClr val="126D76"/>
                </a:solidFill>
                <a:latin typeface="Calibri"/>
                <a:ea typeface="Calibri"/>
                <a:cs typeface="Calibri"/>
              </a:defRPr>
            </a:lvl1pPr>
            <a:lvl2pPr>
              <a:defRPr sz="2100" b="1">
                <a:solidFill>
                  <a:srgbClr val="126D76"/>
                </a:solidFill>
                <a:latin typeface="Calibri"/>
                <a:ea typeface="Calibri"/>
                <a:cs typeface="Calibri"/>
              </a:defRPr>
            </a:lvl2pPr>
            <a:lvl3pPr>
              <a:defRPr sz="2100" b="1">
                <a:solidFill>
                  <a:srgbClr val="126D76"/>
                </a:solidFill>
                <a:latin typeface="Calibri"/>
                <a:ea typeface="Calibri"/>
                <a:cs typeface="Calibri"/>
              </a:defRPr>
            </a:lvl3pPr>
            <a:lvl4pPr>
              <a:defRPr sz="2100" b="1">
                <a:solidFill>
                  <a:srgbClr val="126D76"/>
                </a:solidFill>
                <a:latin typeface="Calibri"/>
                <a:ea typeface="Calibri"/>
                <a:cs typeface="Calibri"/>
              </a:defRPr>
            </a:lvl4pPr>
            <a:lvl5pPr>
              <a:defRPr sz="2100" b="1">
                <a:solidFill>
                  <a:srgbClr val="126D76"/>
                </a:solidFill>
                <a:latin typeface="Calibri"/>
                <a:ea typeface="Calibri"/>
                <a:cs typeface="Calibri"/>
              </a:defRPr>
            </a:lvl5pPr>
            <a:lvl6pPr>
              <a:defRPr sz="2100" b="1">
                <a:solidFill>
                  <a:srgbClr val="126D76"/>
                </a:solidFill>
                <a:latin typeface="Calibri"/>
                <a:ea typeface="Calibri"/>
                <a:cs typeface="Calibri"/>
              </a:defRPr>
            </a:lvl6pPr>
            <a:lvl7pPr>
              <a:defRPr sz="2100" b="1">
                <a:solidFill>
                  <a:srgbClr val="126D76"/>
                </a:solidFill>
                <a:latin typeface="Calibri"/>
                <a:ea typeface="Calibri"/>
                <a:cs typeface="Calibri"/>
              </a:defRPr>
            </a:lvl7pPr>
            <a:lvl8pPr>
              <a:defRPr sz="2100" b="1">
                <a:solidFill>
                  <a:srgbClr val="126D76"/>
                </a:solidFill>
                <a:latin typeface="Calibri"/>
                <a:ea typeface="Calibri"/>
                <a:cs typeface="Calibri"/>
              </a:defRPr>
            </a:lvl8pPr>
            <a:lvl9pPr>
              <a:defRPr sz="2100" b="1">
                <a:solidFill>
                  <a:srgbClr val="126D76"/>
                </a:solidFill>
                <a:latin typeface="Calibri"/>
                <a:ea typeface="Calibri"/>
                <a:cs typeface="Calibri"/>
              </a:defRPr>
            </a:lvl9pPr>
          </a:lstStyle>
          <a:p xmlns:a="http://schemas.openxmlformats.org/drawingml/2006/main">
            <a:pPr>
              <a:defRPr sz="2100" b="1">
                <a:solidFill>
                  <a:srgbClr val="126D76"/>
                </a:solidFill>
                <a:latin typeface="Calibri"/>
                <a:ea typeface="Calibri"/>
                <a:cs typeface="Calibri"/>
              </a:defRPr>
            </a:pPr>
            <a:r>
              <a:rPr sz="2100" b="1">
                <a:solidFill>
                  <a:srgbClr val="126D76"/>
                </a:solidFill>
                <a:latin typeface="Calibri"/>
                <a:ea typeface="Calibri"/>
                <a:cs typeface="Calibri"/>
              </a:rPr>
              <a:t>КОД ОПОРУ</a:t>
            </a:r>
          </a:p>
        </p:txBody>
      </p:sp>
    </p:spTree>
    <p:extLst>
      <p:ext uri="{BB962C8B-B14F-4D97-AF65-F5344CB8AC3E}">
        <p14:creationId xmlns:p14="http://schemas.microsoft.com/office/powerpoint/2010/main" val="1840453926"/>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B224B5A1-FBD9-4329-A9AE-5648E5EF7D93}"/>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Результат заняття</a:t>
            </a:r>
          </a:p>
        </p:txBody>
      </p:sp>
      <p:sp>
        <p:nvSpPr>
          <p:cNvPr id="2" name="body">
            <a:extLst xmlns:a="http://schemas.openxmlformats.org/drawingml/2006/main">
              <a:ext uri="{FF2B5EF4-FFF2-40B4-BE49-F238E27FC236}">
                <a16:creationId xmlns:a16="http://schemas.microsoft.com/office/drawing/2014/main" id="{BE8F910B-268D-4B02-9482-1A872EF730FD}"/>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Відкриєте example.com за адресою.</a:t>
            </a:r>
          </a:p>
        </p:txBody>
      </p:sp>
      <p:sp>
        <p:nvSpPr>
          <p:cNvPr id="3" name="body">
            <a:extLst xmlns:a="http://schemas.openxmlformats.org/drawingml/2006/main">
              <a:ext uri="{FF2B5EF4-FFF2-40B4-BE49-F238E27FC236}">
                <a16:creationId xmlns:a16="http://schemas.microsoft.com/office/drawing/2014/main" id="{6865BFEE-CF2F-4029-A445-1761C20ABAA2}"/>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Поясните різницю між інтернетом і Web.</a:t>
            </a:r>
          </a:p>
        </p:txBody>
      </p:sp>
      <p:sp>
        <p:nvSpPr>
          <p:cNvPr id="4" name="body">
            <a:extLst xmlns:a="http://schemas.openxmlformats.org/drawingml/2006/main">
              <a:ext uri="{FF2B5EF4-FFF2-40B4-BE49-F238E27FC236}">
                <a16:creationId xmlns:a16="http://schemas.microsoft.com/office/drawing/2014/main" id="{D7194CF8-6636-4DDF-BA88-83236A74175B}"/>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Виконаєте дві перевірки, якщо сайт не відкривається.</a:t>
            </a:r>
          </a:p>
        </p:txBody>
      </p:sp>
      <p:sp>
        <p:nvSpPr>
          <p:cNvPr id="5" name="source-footer">
            <a:extLst xmlns:a="http://schemas.openxmlformats.org/drawingml/2006/main">
              <a:ext uri="{FF2B5EF4-FFF2-40B4-BE49-F238E27FC236}">
                <a16:creationId xmlns:a16="http://schemas.microsoft.com/office/drawing/2014/main" id="{747CCC8C-D81C-4994-A817-671946C891C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a:t>
            </a:r>
          </a:p>
        </p:txBody>
      </p:sp>
      <p:sp>
        <p:nvSpPr>
          <p:cNvPr id="6" name="slide-number">
            <a:extLst xmlns:a="http://schemas.openxmlformats.org/drawingml/2006/main">
              <a:ext uri="{FF2B5EF4-FFF2-40B4-BE49-F238E27FC236}">
                <a16:creationId xmlns:a16="http://schemas.microsoft.com/office/drawing/2014/main" id="{BA45F477-A241-4AD8-9BB5-D063B9C9AA6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2 / 16</a:t>
            </a:r>
          </a:p>
        </p:txBody>
      </p:sp>
    </p:spTree>
    <p:extLst>
      <p:ext uri="{BB962C8B-B14F-4D97-AF65-F5344CB8AC3E}">
        <p14:creationId xmlns:p14="http://schemas.microsoft.com/office/powerpoint/2010/main" val="998961405"/>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EB0DCCA0-E936-4105-BB92-A2145F90E54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Адресний рядок браузера</a:t>
            </a:r>
          </a:p>
        </p:txBody>
      </p:sp>
      <p:sp>
        <p:nvSpPr>
          <p:cNvPr id="2" name="body">
            <a:extLst xmlns:a="http://schemas.openxmlformats.org/drawingml/2006/main">
              <a:ext uri="{FF2B5EF4-FFF2-40B4-BE49-F238E27FC236}">
                <a16:creationId xmlns:a16="http://schemas.microsoft.com/office/drawing/2014/main" id="{B964190D-97F6-4F7E-A722-A494186F6154}"/>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Браузер — програма для перегляду вебсторінок.</a:t>
            </a:r>
          </a:p>
        </p:txBody>
      </p:sp>
      <p:sp>
        <p:nvSpPr>
          <p:cNvPr id="3" name="body">
            <a:extLst xmlns:a="http://schemas.openxmlformats.org/drawingml/2006/main">
              <a:ext uri="{FF2B5EF4-FFF2-40B4-BE49-F238E27FC236}">
                <a16:creationId xmlns:a16="http://schemas.microsoft.com/office/drawing/2014/main" id="{01BF6C98-AE5F-4F2C-AB45-908ED30CA0FD}"/>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Відому адресу вводимо в адресний рядок угорі вікна.</a:t>
            </a:r>
          </a:p>
        </p:txBody>
      </p:sp>
      <p:sp>
        <p:nvSpPr>
          <p:cNvPr id="4" name="body">
            <a:extLst xmlns:a="http://schemas.openxmlformats.org/drawingml/2006/main">
              <a:ext uri="{FF2B5EF4-FFF2-40B4-BE49-F238E27FC236}">
                <a16:creationId xmlns:a16="http://schemas.microsoft.com/office/drawing/2014/main" id="{472334A1-54FD-468A-B072-FABC5A5857AC}"/>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Покажіть цей рядок у своєму браузері.</a:t>
            </a:r>
          </a:p>
        </p:txBody>
      </p:sp>
      <p:sp>
        <p:nvSpPr>
          <p:cNvPr id="5" name="source-footer">
            <a:extLst xmlns:a="http://schemas.openxmlformats.org/drawingml/2006/main">
              <a:ext uri="{FF2B5EF4-FFF2-40B4-BE49-F238E27FC236}">
                <a16:creationId xmlns:a16="http://schemas.microsoft.com/office/drawing/2014/main" id="{097A36D9-AF4F-4DFA-87AF-33742ECC9A86}"/>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0–4 хв</a:t>
            </a:r>
          </a:p>
        </p:txBody>
      </p:sp>
      <p:sp>
        <p:nvSpPr>
          <p:cNvPr id="6" name="slide-number">
            <a:extLst xmlns:a="http://schemas.openxmlformats.org/drawingml/2006/main">
              <a:ext uri="{FF2B5EF4-FFF2-40B4-BE49-F238E27FC236}">
                <a16:creationId xmlns:a16="http://schemas.microsoft.com/office/drawing/2014/main" id="{592B04CF-7E68-421B-BF98-EF67F1A54E5C}"/>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3 / 16</a:t>
            </a:r>
          </a:p>
        </p:txBody>
      </p:sp>
    </p:spTree>
    <p:extLst>
      <p:ext uri="{BB962C8B-B14F-4D97-AF65-F5344CB8AC3E}">
        <p14:creationId xmlns:p14="http://schemas.microsoft.com/office/powerpoint/2010/main" val="202577076"/>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1EFD55B0-26FB-4861-B75D-677CD01C5D21}"/>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Комп’ютери обмінюються даними</a:t>
            </a:r>
          </a:p>
        </p:txBody>
      </p:sp>
      <p:sp>
        <p:nvSpPr>
          <p:cNvPr id="2" name="body">
            <a:extLst xmlns:a="http://schemas.openxmlformats.org/drawingml/2006/main">
              <a:ext uri="{FF2B5EF4-FFF2-40B4-BE49-F238E27FC236}">
                <a16:creationId xmlns:a16="http://schemas.microsoft.com/office/drawing/2014/main" id="{1C669D9F-D94F-4BEC-865E-CACCB62C9D6D}"/>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1969: наприкінці року ARPANET з’єднувала чотири комп’ютери.</a:t>
            </a:r>
          </a:p>
        </p:txBody>
      </p:sp>
      <p:sp>
        <p:nvSpPr>
          <p:cNvPr id="3" name="body">
            <a:extLst xmlns:a="http://schemas.openxmlformats.org/drawingml/2006/main">
              <a:ext uri="{FF2B5EF4-FFF2-40B4-BE49-F238E27FC236}">
                <a16:creationId xmlns:a16="http://schemas.microsoft.com/office/drawing/2014/main" id="{BBDE63BA-09E6-4A93-B249-2ADDCAA09343}"/>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Повідомлення передавали частинами — пакетами.</a:t>
            </a:r>
          </a:p>
        </p:txBody>
      </p:sp>
      <p:sp>
        <p:nvSpPr>
          <p:cNvPr id="4" name="body">
            <a:extLst xmlns:a="http://schemas.openxmlformats.org/drawingml/2006/main">
              <a:ext uri="{FF2B5EF4-FFF2-40B4-BE49-F238E27FC236}">
                <a16:creationId xmlns:a16="http://schemas.microsoft.com/office/drawing/2014/main" id="{F33542ED-D370-46AF-80BB-F61ABADC2DD3}"/>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1 січня 1983 року ARPANET перейшла на TCP/IP.</a:t>
            </a:r>
          </a:p>
        </p:txBody>
      </p:sp>
      <p:sp>
        <p:nvSpPr>
          <p:cNvPr id="5" name="body">
            <a:extLst xmlns:a="http://schemas.openxmlformats.org/drawingml/2006/main">
              <a:ext uri="{FF2B5EF4-FFF2-40B4-BE49-F238E27FC236}">
                <a16:creationId xmlns:a16="http://schemas.microsoft.com/office/drawing/2014/main" id="{74BB8327-6E36-483A-963A-9A9688B2D80C}"/>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Протоколи задають спільні правила обміну.</a:t>
            </a:r>
          </a:p>
        </p:txBody>
      </p:sp>
      <p:sp>
        <p:nvSpPr>
          <p:cNvPr id="6" name="source-footer">
            <a:extLst xmlns:a="http://schemas.openxmlformats.org/drawingml/2006/main">
              <a:ext uri="{FF2B5EF4-FFF2-40B4-BE49-F238E27FC236}">
                <a16:creationId xmlns:a16="http://schemas.microsoft.com/office/drawing/2014/main" id="{2271C9D5-CC80-4921-8D7C-268ABC2A948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4–10 хв</a:t>
            </a:r>
          </a:p>
        </p:txBody>
      </p:sp>
      <p:sp>
        <p:nvSpPr>
          <p:cNvPr id="7" name="slide-number">
            <a:extLst xmlns:a="http://schemas.openxmlformats.org/drawingml/2006/main">
              <a:ext uri="{FF2B5EF4-FFF2-40B4-BE49-F238E27FC236}">
                <a16:creationId xmlns:a16="http://schemas.microsoft.com/office/drawing/2014/main" id="{622F8EF3-36A0-4CA3-A714-F9AC05AA7BE0}"/>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4 / 16</a:t>
            </a:r>
          </a:p>
        </p:txBody>
      </p:sp>
    </p:spTree>
    <p:extLst>
      <p:ext uri="{BB962C8B-B14F-4D97-AF65-F5344CB8AC3E}">
        <p14:creationId xmlns:p14="http://schemas.microsoft.com/office/powerpoint/2010/main" val="822678028"/>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C0B035DB-5886-4AD3-A62A-A742CB8DAC9C}"/>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Шлях запиту до сервера (1/3)</a:t>
            </a:r>
          </a:p>
        </p:txBody>
      </p:sp>
      <p:pic>
        <p:nvPicPr>
          <p:cNvPr id="2" name="">
            <a:extLst xmlns:a="http://schemas.openxmlformats.org/drawingml/2006/main">
              <a:ext uri="{FF2B5EF4-FFF2-40B4-BE49-F238E27FC236}">
                <a16:creationId xmlns:a16="http://schemas.microsoft.com/office/drawing/2014/main" id="{72AC5D22-AC21-48A0-A25B-CE0DA414DDFC}"/>
              </a:ext>
            </a:extLst>
          </p:cNvPr>
          <p:cNvPicPr>
            <a:picLocks xmlns:a="http://schemas.openxmlformats.org/drawingml/2006/main" noChangeAspect="1"/>
          </p:cNvPicPr>
          <p:nvPr/>
        </p:nvPicPr>
        <p:blipFill>
          <a:blip xmlns:r="http://schemas.openxmlformats.org/officeDocument/2006/relationships" xmlns:a="http://schemas.openxmlformats.org/drawingml/2006/main" r:embed="Rf995a12a2c114ccf"/>
          <a:srcRect xmlns:a="http://schemas.openxmlformats.org/drawingml/2006/main" l="2433" t="0" r="2433" b="67581"/>
          <a:stretch xmlns:a="http://schemas.openxmlformats.org/drawingml/2006/main"/>
        </p:blipFill>
        <p:spPr>
          <a:xfrm xmlns:a="http://schemas.openxmlformats.org/drawingml/2006/main">
            <a:off x="609600" y="1864877"/>
            <a:ext cx="10972800" cy="3318746"/>
          </a:xfrm>
          <a:prstGeom xmlns:a="http://schemas.openxmlformats.org/drawingml/2006/main" prst="rect">
            <a:avLst/>
          </a:prstGeom>
        </p:spPr>
      </p:pic>
      <p:sp>
        <p:nvSpPr>
          <p:cNvPr id="3" name="visual-caption">
            <a:extLst xmlns:a="http://schemas.openxmlformats.org/drawingml/2006/main">
              <a:ext uri="{FF2B5EF4-FFF2-40B4-BE49-F238E27FC236}">
                <a16:creationId xmlns:a16="http://schemas.microsoft.com/office/drawing/2014/main" id="{07ADE928-254A-4402-9E5B-ED29F933ED45}"/>
              </a:ext>
            </a:extLst>
          </p:cNvPr>
          <p:cNvSpPr>
            <a:spLocks xmlns:a="http://schemas.openxmlformats.org/drawingml/2006/main" noGrp="1"/>
          </p:cNvSpPr>
          <p:nvPr/>
        </p:nvSpPr>
        <p:spPr>
          <a:xfrm xmlns:a="http://schemas.openxmlformats.org/drawingml/2006/main">
            <a:off x="609600" y="55054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193342"/>
                </a:solidFill>
                <a:latin typeface="Calibri"/>
                <a:ea typeface="Calibri"/>
                <a:cs typeface="Calibri"/>
              </a:defRPr>
            </a:defPPr>
            <a:lvl1pPr>
              <a:buNone/>
              <a:defRPr sz="2250" b="0">
                <a:solidFill>
                  <a:srgbClr val="193342"/>
                </a:solidFill>
                <a:latin typeface="Calibri"/>
                <a:ea typeface="Calibri"/>
                <a:cs typeface="Calibri"/>
              </a:defRPr>
            </a:lvl1pPr>
            <a:lvl2pPr>
              <a:buNone/>
              <a:defRPr sz="2250" b="0">
                <a:solidFill>
                  <a:srgbClr val="193342"/>
                </a:solidFill>
                <a:latin typeface="Calibri"/>
                <a:ea typeface="Calibri"/>
                <a:cs typeface="Calibri"/>
              </a:defRPr>
            </a:lvl2pPr>
            <a:lvl3pPr>
              <a:buNone/>
              <a:defRPr sz="2250" b="0">
                <a:solidFill>
                  <a:srgbClr val="193342"/>
                </a:solidFill>
                <a:latin typeface="Calibri"/>
                <a:ea typeface="Calibri"/>
                <a:cs typeface="Calibri"/>
              </a:defRPr>
            </a:lvl3pPr>
            <a:lvl4pPr>
              <a:buNone/>
              <a:defRPr sz="2250" b="0">
                <a:solidFill>
                  <a:srgbClr val="193342"/>
                </a:solidFill>
                <a:latin typeface="Calibri"/>
                <a:ea typeface="Calibri"/>
                <a:cs typeface="Calibri"/>
              </a:defRPr>
            </a:lvl4pPr>
            <a:lvl5pPr>
              <a:buNone/>
              <a:defRPr sz="2250" b="0">
                <a:solidFill>
                  <a:srgbClr val="193342"/>
                </a:solidFill>
                <a:latin typeface="Calibri"/>
                <a:ea typeface="Calibri"/>
                <a:cs typeface="Calibri"/>
              </a:defRPr>
            </a:lvl5pPr>
            <a:lvl6pPr>
              <a:buNone/>
              <a:defRPr sz="2250" b="0">
                <a:solidFill>
                  <a:srgbClr val="193342"/>
                </a:solidFill>
                <a:latin typeface="Calibri"/>
                <a:ea typeface="Calibri"/>
                <a:cs typeface="Calibri"/>
              </a:defRPr>
            </a:lvl6pPr>
            <a:lvl7pPr>
              <a:buNone/>
              <a:defRPr sz="2250" b="0">
                <a:solidFill>
                  <a:srgbClr val="193342"/>
                </a:solidFill>
                <a:latin typeface="Calibri"/>
                <a:ea typeface="Calibri"/>
                <a:cs typeface="Calibri"/>
              </a:defRPr>
            </a:lvl7pPr>
            <a:lvl8pPr>
              <a:buNone/>
              <a:defRPr sz="2250" b="0">
                <a:solidFill>
                  <a:srgbClr val="193342"/>
                </a:solidFill>
                <a:latin typeface="Calibri"/>
                <a:ea typeface="Calibri"/>
                <a:cs typeface="Calibri"/>
              </a:defRPr>
            </a:lvl8pPr>
            <a:lvl9pPr>
              <a:buNone/>
              <a:defRPr sz="2250" b="0">
                <a:solidFill>
                  <a:srgbClr val="193342"/>
                </a:solidFill>
                <a:latin typeface="Calibri"/>
                <a:ea typeface="Calibri"/>
                <a:cs typeface="Calibri"/>
              </a:defRPr>
            </a:lvl9pPr>
          </a:lstStyle>
          <a:p xmlns:a="http://schemas.openxmlformats.org/drawingml/2006/main">
            <a:pPr>
              <a:buNone/>
              <a:defRPr sz="2250" b="0">
                <a:solidFill>
                  <a:srgbClr val="193342"/>
                </a:solidFill>
                <a:latin typeface="Calibri"/>
                <a:ea typeface="Calibri"/>
                <a:cs typeface="Calibri"/>
              </a:defRPr>
            </a:pPr>
            <a:r>
              <a:rPr sz="2250" b="0">
                <a:solidFill>
                  <a:srgbClr val="193342"/>
                </a:solidFill>
                <a:latin typeface="Calibri"/>
                <a:ea typeface="Calibri"/>
                <a:cs typeface="Calibri"/>
              </a:rPr>
              <a:t>Wi-Fi з’єднує пристрій із місцевою мережею. Провайдер забезпечує подальший зв’язок.</a:t>
            </a:r>
          </a:p>
        </p:txBody>
      </p:sp>
      <p:sp>
        <p:nvSpPr>
          <p:cNvPr id="4" name="source-footer">
            <a:extLst xmlns:a="http://schemas.openxmlformats.org/drawingml/2006/main">
              <a:ext uri="{FF2B5EF4-FFF2-40B4-BE49-F238E27FC236}">
                <a16:creationId xmlns:a16="http://schemas.microsoft.com/office/drawing/2014/main" id="{1F4D6B2B-AF17-4399-90F9-26B4AD7AE21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4–10 хв</a:t>
            </a:r>
          </a:p>
        </p:txBody>
      </p:sp>
      <p:sp>
        <p:nvSpPr>
          <p:cNvPr id="5" name="slide-number">
            <a:extLst xmlns:a="http://schemas.openxmlformats.org/drawingml/2006/main">
              <a:ext uri="{FF2B5EF4-FFF2-40B4-BE49-F238E27FC236}">
                <a16:creationId xmlns:a16="http://schemas.microsoft.com/office/drawing/2014/main" id="{173B509E-9FB2-46BF-A623-63D01F5756B4}"/>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5 / 16</a:t>
            </a:r>
          </a:p>
        </p:txBody>
      </p:sp>
    </p:spTree>
    <p:extLst>
      <p:ext uri="{BB962C8B-B14F-4D97-AF65-F5344CB8AC3E}">
        <p14:creationId xmlns:p14="http://schemas.microsoft.com/office/powerpoint/2010/main" val="2104209279"/>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D2EA84FD-07C8-4795-B8C1-A25A350DAB5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Шлях запиту до сервера (2/3)</a:t>
            </a:r>
          </a:p>
        </p:txBody>
      </p:sp>
      <p:pic>
        <p:nvPicPr>
          <p:cNvPr id="2" name="">
            <a:extLst xmlns:a="http://schemas.openxmlformats.org/drawingml/2006/main">
              <a:ext uri="{FF2B5EF4-FFF2-40B4-BE49-F238E27FC236}">
                <a16:creationId xmlns:a16="http://schemas.microsoft.com/office/drawing/2014/main" id="{72D5510D-6701-43AB-9DDD-9BA3F4015483}"/>
              </a:ext>
            </a:extLst>
          </p:cNvPr>
          <p:cNvPicPr>
            <a:picLocks xmlns:a="http://schemas.openxmlformats.org/drawingml/2006/main" noChangeAspect="1"/>
          </p:cNvPicPr>
          <p:nvPr/>
        </p:nvPicPr>
        <p:blipFill>
          <a:blip xmlns:r="http://schemas.openxmlformats.org/officeDocument/2006/relationships" xmlns:a="http://schemas.openxmlformats.org/drawingml/2006/main" r:embed="Rfe1501a1fb164b12"/>
          <a:srcRect xmlns:a="http://schemas.openxmlformats.org/drawingml/2006/main" l="2433" t="33790" r="2433" b="33790"/>
          <a:stretch xmlns:a="http://schemas.openxmlformats.org/drawingml/2006/main"/>
        </p:blipFill>
        <p:spPr>
          <a:xfrm xmlns:a="http://schemas.openxmlformats.org/drawingml/2006/main">
            <a:off x="609600" y="2222064"/>
            <a:ext cx="10972800" cy="3318746"/>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B7970E87-F551-4402-8028-D05C6CAFBCC2}"/>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4–10 хв</a:t>
            </a:r>
          </a:p>
        </p:txBody>
      </p:sp>
      <p:sp>
        <p:nvSpPr>
          <p:cNvPr id="4" name="slide-number">
            <a:extLst xmlns:a="http://schemas.openxmlformats.org/drawingml/2006/main">
              <a:ext uri="{FF2B5EF4-FFF2-40B4-BE49-F238E27FC236}">
                <a16:creationId xmlns:a16="http://schemas.microsoft.com/office/drawing/2014/main" id="{D05D14B9-8C69-4EAB-B40C-502A710C933E}"/>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6 / 16</a:t>
            </a:r>
          </a:p>
        </p:txBody>
      </p:sp>
    </p:spTree>
    <p:extLst>
      <p:ext uri="{BB962C8B-B14F-4D97-AF65-F5344CB8AC3E}">
        <p14:creationId xmlns:p14="http://schemas.microsoft.com/office/powerpoint/2010/main" val="116366485"/>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9D47B0C0-F462-4C53-91C4-EF270F82DCE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Шлях запиту до сервера (3/3)</a:t>
            </a:r>
          </a:p>
        </p:txBody>
      </p:sp>
      <p:pic>
        <p:nvPicPr>
          <p:cNvPr id="2" name="">
            <a:extLst xmlns:a="http://schemas.openxmlformats.org/drawingml/2006/main">
              <a:ext uri="{FF2B5EF4-FFF2-40B4-BE49-F238E27FC236}">
                <a16:creationId xmlns:a16="http://schemas.microsoft.com/office/drawing/2014/main" id="{783D3754-BBE0-4168-9B76-4E9C70399E9D}"/>
              </a:ext>
            </a:extLst>
          </p:cNvPr>
          <p:cNvPicPr>
            <a:picLocks xmlns:a="http://schemas.openxmlformats.org/drawingml/2006/main" noChangeAspect="1"/>
          </p:cNvPicPr>
          <p:nvPr/>
        </p:nvPicPr>
        <p:blipFill>
          <a:blip xmlns:r="http://schemas.openxmlformats.org/officeDocument/2006/relationships" xmlns:a="http://schemas.openxmlformats.org/drawingml/2006/main" r:embed="Rd0b86bb90a404574"/>
          <a:srcRect xmlns:a="http://schemas.openxmlformats.org/drawingml/2006/main" l="2433" t="67581" r="50608" b="0"/>
          <a:stretch xmlns:a="http://schemas.openxmlformats.org/drawingml/2006/main"/>
        </p:blipFill>
        <p:spPr>
          <a:xfrm xmlns:a="http://schemas.openxmlformats.org/drawingml/2006/main">
            <a:off x="2404076" y="1619250"/>
            <a:ext cx="7383848" cy="4524375"/>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1C3ED047-A424-4634-B040-76E7C9BD8BB2}"/>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4–10 хв</a:t>
            </a:r>
          </a:p>
        </p:txBody>
      </p:sp>
      <p:sp>
        <p:nvSpPr>
          <p:cNvPr id="4" name="slide-number">
            <a:extLst xmlns:a="http://schemas.openxmlformats.org/drawingml/2006/main">
              <a:ext uri="{FF2B5EF4-FFF2-40B4-BE49-F238E27FC236}">
                <a16:creationId xmlns:a16="http://schemas.microsoft.com/office/drawing/2014/main" id="{FF453DFC-4768-4906-8B0C-4E732F314061}"/>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7 / 16</a:t>
            </a:r>
          </a:p>
        </p:txBody>
      </p:sp>
    </p:spTree>
    <p:extLst>
      <p:ext uri="{BB962C8B-B14F-4D97-AF65-F5344CB8AC3E}">
        <p14:creationId xmlns:p14="http://schemas.microsoft.com/office/powerpoint/2010/main" val="1447139418"/>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36C5EF1C-FB17-4636-92FE-072F57B3F0D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Поява пов’язаних сторінок</a:t>
            </a:r>
          </a:p>
        </p:txBody>
      </p:sp>
      <p:sp>
        <p:nvSpPr>
          <p:cNvPr id="2" name="body">
            <a:extLst xmlns:a="http://schemas.openxmlformats.org/drawingml/2006/main">
              <a:ext uri="{FF2B5EF4-FFF2-40B4-BE49-F238E27FC236}">
                <a16:creationId xmlns:a16="http://schemas.microsoft.com/office/drawing/2014/main" id="{4CD20204-ECB0-4389-B066-CAC27B72A16E}"/>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1989: Тім Бернерс-Лі запропонував Web у CERN.</a:t>
            </a:r>
          </a:p>
        </p:txBody>
      </p:sp>
      <p:sp>
        <p:nvSpPr>
          <p:cNvPr id="3" name="body">
            <a:extLst xmlns:a="http://schemas.openxmlformats.org/drawingml/2006/main">
              <a:ext uri="{FF2B5EF4-FFF2-40B4-BE49-F238E27FC236}">
                <a16:creationId xmlns:a16="http://schemas.microsoft.com/office/drawing/2014/main" id="{A99EF2EA-AEB5-44D2-BD92-EE0865E978F5}"/>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1990: запрацювали перший браузер і вебсервер.</a:t>
            </a:r>
          </a:p>
        </p:txBody>
      </p:sp>
      <p:sp>
        <p:nvSpPr>
          <p:cNvPr id="4" name="body">
            <a:extLst xmlns:a="http://schemas.openxmlformats.org/drawingml/2006/main">
              <a:ext uri="{FF2B5EF4-FFF2-40B4-BE49-F238E27FC236}">
                <a16:creationId xmlns:a16="http://schemas.microsoft.com/office/drawing/2014/main" id="{FC1F766C-788F-4B5D-8EB2-D117EC8A2042}"/>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1993: CERN відкрив програмне забезпечення Web для вільного використання.</a:t>
            </a:r>
          </a:p>
        </p:txBody>
      </p:sp>
      <p:sp>
        <p:nvSpPr>
          <p:cNvPr id="5" name="source-footer">
            <a:extLst xmlns:a="http://schemas.openxmlformats.org/drawingml/2006/main">
              <a:ext uri="{FF2B5EF4-FFF2-40B4-BE49-F238E27FC236}">
                <a16:creationId xmlns:a16="http://schemas.microsoft.com/office/drawing/2014/main" id="{9A1443D2-934A-46E5-B52B-5D15411AC53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10–17 хв</a:t>
            </a:r>
          </a:p>
        </p:txBody>
      </p:sp>
      <p:sp>
        <p:nvSpPr>
          <p:cNvPr id="6" name="slide-number">
            <a:extLst xmlns:a="http://schemas.openxmlformats.org/drawingml/2006/main">
              <a:ext uri="{FF2B5EF4-FFF2-40B4-BE49-F238E27FC236}">
                <a16:creationId xmlns:a16="http://schemas.microsoft.com/office/drawing/2014/main" id="{47DF64C6-5E45-408E-8489-2CE9406CA35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8 / 16</a:t>
            </a:r>
          </a:p>
        </p:txBody>
      </p:sp>
    </p:spTree>
    <p:extLst>
      <p:ext uri="{BB962C8B-B14F-4D97-AF65-F5344CB8AC3E}">
        <p14:creationId xmlns:p14="http://schemas.microsoft.com/office/powerpoint/2010/main" val="1283312953"/>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554F472C-C62A-4743-8EC7-A9E68609CAD4}"/>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Інтернет, Web і пошта</a:t>
            </a:r>
          </a:p>
        </p:txBody>
      </p:sp>
      <p:sp>
        <p:nvSpPr>
          <p:cNvPr id="2" name="body">
            <a:extLst xmlns:a="http://schemas.openxmlformats.org/drawingml/2006/main">
              <a:ext uri="{FF2B5EF4-FFF2-40B4-BE49-F238E27FC236}">
                <a16:creationId xmlns:a16="http://schemas.microsoft.com/office/drawing/2014/main" id="{0326BEDA-450F-45E3-9B65-CAA513A02BF3}"/>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Інтернет переносить дані між пристроями.</a:t>
            </a:r>
          </a:p>
        </p:txBody>
      </p:sp>
      <p:sp>
        <p:nvSpPr>
          <p:cNvPr id="3" name="body">
            <a:extLst xmlns:a="http://schemas.openxmlformats.org/drawingml/2006/main">
              <a:ext uri="{FF2B5EF4-FFF2-40B4-BE49-F238E27FC236}">
                <a16:creationId xmlns:a16="http://schemas.microsoft.com/office/drawing/2014/main" id="{010ABF17-3BED-44D0-BDE9-4530780F55FA}"/>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Web дає доступ до пов’язаних сторінок через браузер.</a:t>
            </a:r>
          </a:p>
        </p:txBody>
      </p:sp>
      <p:sp>
        <p:nvSpPr>
          <p:cNvPr id="4" name="body">
            <a:extLst xmlns:a="http://schemas.openxmlformats.org/drawingml/2006/main">
              <a:ext uri="{FF2B5EF4-FFF2-40B4-BE49-F238E27FC236}">
                <a16:creationId xmlns:a16="http://schemas.microsoft.com/office/drawing/2014/main" id="{E57522B1-D2BC-407A-AFF6-C414CEC427A7}"/>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Електронна пошта використовує інтернет. Вебсторінка може бути вікном до поштової служби.</a:t>
            </a:r>
          </a:p>
        </p:txBody>
      </p:sp>
      <p:sp>
        <p:nvSpPr>
          <p:cNvPr id="5" name="source-footer">
            <a:extLst xmlns:a="http://schemas.openxmlformats.org/drawingml/2006/main">
              <a:ext uri="{FF2B5EF4-FFF2-40B4-BE49-F238E27FC236}">
                <a16:creationId xmlns:a16="http://schemas.microsoft.com/office/drawing/2014/main" id="{2CFA8633-06C2-4BC6-BE5D-5B9DE61C9C0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10–17 хв</a:t>
            </a:r>
          </a:p>
        </p:txBody>
      </p:sp>
      <p:sp>
        <p:nvSpPr>
          <p:cNvPr id="6" name="slide-number">
            <a:extLst xmlns:a="http://schemas.openxmlformats.org/drawingml/2006/main">
              <a:ext uri="{FF2B5EF4-FFF2-40B4-BE49-F238E27FC236}">
                <a16:creationId xmlns:a16="http://schemas.microsoft.com/office/drawing/2014/main" id="{523559B1-1C70-44B9-B97A-C9E1DCA5050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9 / 16</a:t>
            </a:r>
          </a:p>
        </p:txBody>
      </p:sp>
    </p:spTree>
    <p:extLst>
      <p:ext uri="{BB962C8B-B14F-4D97-AF65-F5344CB8AC3E}">
        <p14:creationId xmlns:p14="http://schemas.microsoft.com/office/powerpoint/2010/main" val="31698231"/>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0BA97B32-3B56-4965-9091-5DC794547D2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Відкриття навчальної адреси</a:t>
            </a:r>
          </a:p>
        </p:txBody>
      </p:sp>
      <p:sp>
        <p:nvSpPr>
          <p:cNvPr id="2" name="step-number">
            <a:extLst xmlns:a="http://schemas.openxmlformats.org/drawingml/2006/main">
              <a:ext uri="{FF2B5EF4-FFF2-40B4-BE49-F238E27FC236}">
                <a16:creationId xmlns:a16="http://schemas.microsoft.com/office/drawing/2014/main" id="{8DFFCC55-699D-4746-BC00-7B100EFE6C11}"/>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F490845E-2F69-4617-8B02-9DC201AAFB8A}"/>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Натисніть адресний рядок.</a:t>
            </a:r>
          </a:p>
        </p:txBody>
      </p:sp>
      <p:sp>
        <p:nvSpPr>
          <p:cNvPr id="4" name="step-number">
            <a:extLst xmlns:a="http://schemas.openxmlformats.org/drawingml/2006/main">
              <a:ext uri="{FF2B5EF4-FFF2-40B4-BE49-F238E27FC236}">
                <a16:creationId xmlns:a16="http://schemas.microsoft.com/office/drawing/2014/main" id="{62A50029-8FFF-4501-86A6-4DC66A393D4E}"/>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2D663081-E128-4C50-AA7A-38D840885EDD}"/>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Уведіть https://example.com і натисніть Enter.</a:t>
            </a:r>
          </a:p>
        </p:txBody>
      </p:sp>
      <p:sp>
        <p:nvSpPr>
          <p:cNvPr id="6" name="step-number">
            <a:extLst xmlns:a="http://schemas.openxmlformats.org/drawingml/2006/main">
              <a:ext uri="{FF2B5EF4-FFF2-40B4-BE49-F238E27FC236}">
                <a16:creationId xmlns:a16="http://schemas.microsoft.com/office/drawing/2014/main" id="{EB9ED466-8CC4-4121-B151-04B45465E992}"/>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17184BEA-E01A-4DF9-90A9-DDD78AC1475F}"/>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Знайдіть напис Example Domain.</a:t>
            </a:r>
          </a:p>
        </p:txBody>
      </p:sp>
      <p:sp>
        <p:nvSpPr>
          <p:cNvPr id="8" name="step-number">
            <a:extLst xmlns:a="http://schemas.openxmlformats.org/drawingml/2006/main">
              <a:ext uri="{FF2B5EF4-FFF2-40B4-BE49-F238E27FC236}">
                <a16:creationId xmlns:a16="http://schemas.microsoft.com/office/drawing/2014/main" id="{830CA979-0DFA-4EEC-B13C-59176091E338}"/>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ACE21BAF-EABB-44C7-9BD9-4A1CE8FF32BF}"/>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Запишіть адресу та назву сторінки.</a:t>
            </a:r>
          </a:p>
        </p:txBody>
      </p:sp>
      <p:sp>
        <p:nvSpPr>
          <p:cNvPr id="10" name="source-footer">
            <a:extLst xmlns:a="http://schemas.openxmlformats.org/drawingml/2006/main">
              <a:ext uri="{FF2B5EF4-FFF2-40B4-BE49-F238E27FC236}">
                <a16:creationId xmlns:a16="http://schemas.microsoft.com/office/drawing/2014/main" id="{611A4CA1-615E-49E9-B5BA-425D6A39C346}"/>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10–17 хв</a:t>
            </a:r>
          </a:p>
        </p:txBody>
      </p:sp>
      <p:sp>
        <p:nvSpPr>
          <p:cNvPr id="11" name="slide-number">
            <a:extLst xmlns:a="http://schemas.openxmlformats.org/drawingml/2006/main">
              <a:ext uri="{FF2B5EF4-FFF2-40B4-BE49-F238E27FC236}">
                <a16:creationId xmlns:a16="http://schemas.microsoft.com/office/drawing/2014/main" id="{D1D46BFF-3EB5-48E5-87F6-F443B3ACB1E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10 / 16</a:t>
            </a:r>
          </a:p>
        </p:txBody>
      </p:sp>
    </p:spTree>
    <p:extLst>
      <p:ext uri="{BB962C8B-B14F-4D97-AF65-F5344CB8AC3E}">
        <p14:creationId xmlns:p14="http://schemas.microsoft.com/office/powerpoint/2010/main" val="548960218"/>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B6D632A6-111F-4ACB-902E-6B9E0E732C9D}"/>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Повторне відкривання із запису</a:t>
            </a:r>
          </a:p>
        </p:txBody>
      </p:sp>
      <p:sp>
        <p:nvSpPr>
          <p:cNvPr id="2" name="step-number">
            <a:extLst xmlns:a="http://schemas.openxmlformats.org/drawingml/2006/main">
              <a:ext uri="{FF2B5EF4-FFF2-40B4-BE49-F238E27FC236}">
                <a16:creationId xmlns:a16="http://schemas.microsoft.com/office/drawing/2014/main" id="{AC48F34B-5018-464F-87EB-338347230230}"/>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EDF6480B-BCEC-4768-A1EE-9780B6743EAA}"/>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Закрийте навчальну вкладку.</a:t>
            </a:r>
          </a:p>
        </p:txBody>
      </p:sp>
      <p:sp>
        <p:nvSpPr>
          <p:cNvPr id="4" name="step-number">
            <a:extLst xmlns:a="http://schemas.openxmlformats.org/drawingml/2006/main">
              <a:ext uri="{FF2B5EF4-FFF2-40B4-BE49-F238E27FC236}">
                <a16:creationId xmlns:a16="http://schemas.microsoft.com/office/drawing/2014/main" id="{7C9C7666-702E-4D0C-9B6F-84FB5252180E}"/>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3F0D1824-8F54-447D-88B1-69FBD1973CCD}"/>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нову й уведіть адресу зі своєї нотатки.</a:t>
            </a:r>
          </a:p>
        </p:txBody>
      </p:sp>
      <p:sp>
        <p:nvSpPr>
          <p:cNvPr id="6" name="step-number">
            <a:extLst xmlns:a="http://schemas.openxmlformats.org/drawingml/2006/main">
              <a:ext uri="{FF2B5EF4-FFF2-40B4-BE49-F238E27FC236}">
                <a16:creationId xmlns:a16="http://schemas.microsoft.com/office/drawing/2014/main" id="{2B0F2AC4-59FE-427D-A296-D639AD2121E1}"/>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2C3D1D66-CC58-4D1A-935F-F934FA913CDC}"/>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Покажіть партнеру очікувану сторінку.</a:t>
            </a:r>
          </a:p>
        </p:txBody>
      </p:sp>
      <p:sp>
        <p:nvSpPr>
          <p:cNvPr id="8" name="step-number">
            <a:extLst xmlns:a="http://schemas.openxmlformats.org/drawingml/2006/main">
              <a:ext uri="{FF2B5EF4-FFF2-40B4-BE49-F238E27FC236}">
                <a16:creationId xmlns:a16="http://schemas.microsoft.com/office/drawing/2014/main" id="{2CC7203F-E969-4335-AB51-05C65D582042}"/>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EBDB5DC0-0CA1-4428-B506-992A11ABA603}"/>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також підготовлений знайомий сайт.</a:t>
            </a:r>
          </a:p>
        </p:txBody>
      </p:sp>
      <p:sp>
        <p:nvSpPr>
          <p:cNvPr id="10" name="source-footer">
            <a:extLst xmlns:a="http://schemas.openxmlformats.org/drawingml/2006/main">
              <a:ext uri="{FF2B5EF4-FFF2-40B4-BE49-F238E27FC236}">
                <a16:creationId xmlns:a16="http://schemas.microsoft.com/office/drawing/2014/main" id="{9BE94A4E-5872-426C-A7E6-68C16351070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17–25 хв</a:t>
            </a:r>
          </a:p>
        </p:txBody>
      </p:sp>
      <p:sp>
        <p:nvSpPr>
          <p:cNvPr id="11" name="slide-number">
            <a:extLst xmlns:a="http://schemas.openxmlformats.org/drawingml/2006/main">
              <a:ext uri="{FF2B5EF4-FFF2-40B4-BE49-F238E27FC236}">
                <a16:creationId xmlns:a16="http://schemas.microsoft.com/office/drawing/2014/main" id="{D166786E-8407-471B-B952-55265EC1BDB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11 / 16</a:t>
            </a:r>
          </a:p>
        </p:txBody>
      </p:sp>
    </p:spTree>
    <p:extLst>
      <p:ext uri="{BB962C8B-B14F-4D97-AF65-F5344CB8AC3E}">
        <p14:creationId xmlns:p14="http://schemas.microsoft.com/office/powerpoint/2010/main" val="1579332350"/>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A776494B-DC74-4993-9C0D-ADDF00608EC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Wi-Fi є, сторінка не відкрилася</a:t>
            </a:r>
          </a:p>
        </p:txBody>
      </p:sp>
      <p:sp>
        <p:nvSpPr>
          <p:cNvPr id="2" name="step-number">
            <a:extLst xmlns:a="http://schemas.openxmlformats.org/drawingml/2006/main">
              <a:ext uri="{FF2B5EF4-FFF2-40B4-BE49-F238E27FC236}">
                <a16:creationId xmlns:a16="http://schemas.microsoft.com/office/drawing/2014/main" id="{A0C99704-4C2D-4D6B-9B0E-C0F9B752F087}"/>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BCCA0CF5-1238-4047-A8A5-71F6250EBBF4}"/>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Спочатку перевірте інший знайомий сайт.</a:t>
            </a:r>
          </a:p>
        </p:txBody>
      </p:sp>
      <p:sp>
        <p:nvSpPr>
          <p:cNvPr id="4" name="step-number">
            <a:extLst xmlns:a="http://schemas.openxmlformats.org/drawingml/2006/main">
              <a:ext uri="{FF2B5EF4-FFF2-40B4-BE49-F238E27FC236}">
                <a16:creationId xmlns:a16="http://schemas.microsoft.com/office/drawing/2014/main" id="{D825E9A8-7831-46BE-A818-8A0D5D07B8CB}"/>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0500E9D8-23F3-444C-8FB8-B07391C8519E}"/>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Потім перевірте підключення на іншому своєму пристрої.</a:t>
            </a:r>
          </a:p>
        </p:txBody>
      </p:sp>
      <p:sp>
        <p:nvSpPr>
          <p:cNvPr id="6" name="step-number">
            <a:extLst xmlns:a="http://schemas.openxmlformats.org/drawingml/2006/main">
              <a:ext uri="{FF2B5EF4-FFF2-40B4-BE49-F238E27FC236}">
                <a16:creationId xmlns:a16="http://schemas.microsoft.com/office/drawing/2014/main" id="{922A83EE-DA78-4111-AA76-386204EF9608}"/>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18E53BF7-A658-4496-8517-D33F78761299}"/>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Значок Wi-Fi підтверджує місцевий зв’язок, але не весь шлях до сервера.</a:t>
            </a:r>
          </a:p>
        </p:txBody>
      </p:sp>
      <p:sp>
        <p:nvSpPr>
          <p:cNvPr id="8" name="source-footer">
            <a:extLst xmlns:a="http://schemas.openxmlformats.org/drawingml/2006/main">
              <a:ext uri="{FF2B5EF4-FFF2-40B4-BE49-F238E27FC236}">
                <a16:creationId xmlns:a16="http://schemas.microsoft.com/office/drawing/2014/main" id="{790CF9C6-7B32-411E-9A80-6ACD181F2BF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17–25 хв</a:t>
            </a:r>
          </a:p>
        </p:txBody>
      </p:sp>
      <p:sp>
        <p:nvSpPr>
          <p:cNvPr id="9" name="slide-number">
            <a:extLst xmlns:a="http://schemas.openxmlformats.org/drawingml/2006/main">
              <a:ext uri="{FF2B5EF4-FFF2-40B4-BE49-F238E27FC236}">
                <a16:creationId xmlns:a16="http://schemas.microsoft.com/office/drawing/2014/main" id="{2A39BDC2-64C7-4490-892A-C42941D79553}"/>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12 / 16</a:t>
            </a:r>
          </a:p>
        </p:txBody>
      </p:sp>
    </p:spTree>
    <p:extLst>
      <p:ext uri="{BB962C8B-B14F-4D97-AF65-F5344CB8AC3E}">
        <p14:creationId xmlns:p14="http://schemas.microsoft.com/office/powerpoint/2010/main" val="1909627421"/>
      </p:ext>
    </p:extLst>
  </p:cSld>
</p:sld>
</file>

<file path=ppt/slides/slide1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3196EB63-BA91-47B5-8CCD-C2551CB2F29C}"/>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Хмарні сервіси у щоденній роботі</a:t>
            </a:r>
          </a:p>
        </p:txBody>
      </p:sp>
      <p:sp>
        <p:nvSpPr>
          <p:cNvPr id="2" name="body">
            <a:extLst xmlns:a="http://schemas.openxmlformats.org/drawingml/2006/main">
              <a:ext uri="{FF2B5EF4-FFF2-40B4-BE49-F238E27FC236}">
                <a16:creationId xmlns:a16="http://schemas.microsoft.com/office/drawing/2014/main" id="{5750E91E-BBA9-4E0F-A4C9-1C2FFD6C7876}"/>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Сервер — комп’ютер або програма, що відповідає на запити.</a:t>
            </a:r>
          </a:p>
        </p:txBody>
      </p:sp>
      <p:sp>
        <p:nvSpPr>
          <p:cNvPr id="3" name="body">
            <a:extLst xmlns:a="http://schemas.openxmlformats.org/drawingml/2006/main">
              <a:ext uri="{FF2B5EF4-FFF2-40B4-BE49-F238E27FC236}">
                <a16:creationId xmlns:a16="http://schemas.microsoft.com/office/drawing/2014/main" id="{09B7D451-D67F-41FA-8824-587CAFB2F7CD}"/>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Хмарний документ зберігається на віддаленому сервері.</a:t>
            </a:r>
          </a:p>
        </p:txBody>
      </p:sp>
      <p:sp>
        <p:nvSpPr>
          <p:cNvPr id="4" name="body">
            <a:extLst xmlns:a="http://schemas.openxmlformats.org/drawingml/2006/main">
              <a:ext uri="{FF2B5EF4-FFF2-40B4-BE49-F238E27FC236}">
                <a16:creationId xmlns:a16="http://schemas.microsoft.com/office/drawing/2014/main" id="{2BB7F22A-8FCC-4C2B-8466-F570F491A304}"/>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Браузер показує його на вашому пристрої.</a:t>
            </a:r>
          </a:p>
        </p:txBody>
      </p:sp>
      <p:sp>
        <p:nvSpPr>
          <p:cNvPr id="5" name="source-footer">
            <a:extLst xmlns:a="http://schemas.openxmlformats.org/drawingml/2006/main">
              <a:ext uri="{FF2B5EF4-FFF2-40B4-BE49-F238E27FC236}">
                <a16:creationId xmlns:a16="http://schemas.microsoft.com/office/drawing/2014/main" id="{4A06FBCC-F57B-4993-B057-47D54AC2009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25–30 хв</a:t>
            </a:r>
          </a:p>
        </p:txBody>
      </p:sp>
      <p:sp>
        <p:nvSpPr>
          <p:cNvPr id="6" name="slide-number">
            <a:extLst xmlns:a="http://schemas.openxmlformats.org/drawingml/2006/main">
              <a:ext uri="{FF2B5EF4-FFF2-40B4-BE49-F238E27FC236}">
                <a16:creationId xmlns:a16="http://schemas.microsoft.com/office/drawing/2014/main" id="{4BD609F2-E482-4E9F-B5FD-2B0C6EBAEA7E}"/>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13 / 16</a:t>
            </a:r>
          </a:p>
        </p:txBody>
      </p:sp>
    </p:spTree>
    <p:extLst>
      <p:ext uri="{BB962C8B-B14F-4D97-AF65-F5344CB8AC3E}">
        <p14:creationId xmlns:p14="http://schemas.microsoft.com/office/powerpoint/2010/main" val="1714935186"/>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3DC1CDC3-5009-44AB-B899-DC0E3F604B6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Самоперевірка</a:t>
            </a:r>
          </a:p>
        </p:txBody>
      </p:sp>
      <p:sp>
        <p:nvSpPr>
          <p:cNvPr id="2" name="step-number">
            <a:extLst xmlns:a="http://schemas.openxmlformats.org/drawingml/2006/main">
              <a:ext uri="{FF2B5EF4-FFF2-40B4-BE49-F238E27FC236}">
                <a16:creationId xmlns:a16="http://schemas.microsoft.com/office/drawing/2014/main" id="{D26C3A8B-B662-400A-A223-53C34BE8B5EE}"/>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9CAD3CFA-3819-42EB-8F31-BBF88F6DFB46}"/>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 Web та інтернет означають те саме?</a:t>
            </a:r>
          </a:p>
        </p:txBody>
      </p:sp>
      <p:sp>
        <p:nvSpPr>
          <p:cNvPr id="4" name="step-number">
            <a:extLst xmlns:a="http://schemas.openxmlformats.org/drawingml/2006/main">
              <a:ext uri="{FF2B5EF4-FFF2-40B4-BE49-F238E27FC236}">
                <a16:creationId xmlns:a16="http://schemas.microsoft.com/office/drawing/2014/main" id="{C3160926-73BC-4C3E-B6A3-3C5945925FB2}"/>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F9279270-453F-4042-9A08-ADE5997B82D7}"/>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 значок Wi-Fi доводить доступ до сайта?</a:t>
            </a:r>
          </a:p>
        </p:txBody>
      </p:sp>
      <p:sp>
        <p:nvSpPr>
          <p:cNvPr id="6" name="step-number">
            <a:extLst xmlns:a="http://schemas.openxmlformats.org/drawingml/2006/main">
              <a:ext uri="{FF2B5EF4-FFF2-40B4-BE49-F238E27FC236}">
                <a16:creationId xmlns:a16="http://schemas.microsoft.com/office/drawing/2014/main" id="{22D25B63-1EBC-4D27-969B-19295AB4AB7F}"/>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5D8A9DE0-6B22-4178-AA24-25FB59386D27}"/>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Що запропонували у 1989 році?</a:t>
            </a:r>
          </a:p>
        </p:txBody>
      </p:sp>
      <p:sp>
        <p:nvSpPr>
          <p:cNvPr id="8" name="source-footer">
            <a:extLst xmlns:a="http://schemas.openxmlformats.org/drawingml/2006/main">
              <a:ext uri="{FF2B5EF4-FFF2-40B4-BE49-F238E27FC236}">
                <a16:creationId xmlns:a16="http://schemas.microsoft.com/office/drawing/2014/main" id="{573A4D99-3577-4367-B07B-55AF2D1E55A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    25–30 хв</a:t>
            </a:r>
          </a:p>
        </p:txBody>
      </p:sp>
      <p:sp>
        <p:nvSpPr>
          <p:cNvPr id="9" name="slide-number">
            <a:extLst xmlns:a="http://schemas.openxmlformats.org/drawingml/2006/main">
              <a:ext uri="{FF2B5EF4-FFF2-40B4-BE49-F238E27FC236}">
                <a16:creationId xmlns:a16="http://schemas.microsoft.com/office/drawing/2014/main" id="{6F91419D-BC1B-4614-984F-443C568745A1}"/>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14 / 16</a:t>
            </a:r>
          </a:p>
        </p:txBody>
      </p:sp>
    </p:spTree>
    <p:extLst>
      <p:ext uri="{BB962C8B-B14F-4D97-AF65-F5344CB8AC3E}">
        <p14:creationId xmlns:p14="http://schemas.microsoft.com/office/powerpoint/2010/main" val="1081159086"/>
      </p:ext>
    </p:extLst>
  </p:cSld>
</p:sld>
</file>

<file path=ppt/slides/slide1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D2F8206F-6105-4A1D-B529-42ADD582BB9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Мої дві адреси</a:t>
            </a:r>
          </a:p>
        </p:txBody>
      </p:sp>
      <p:sp>
        <p:nvSpPr>
          <p:cNvPr id="2" name="step-number">
            <a:extLst xmlns:a="http://schemas.openxmlformats.org/drawingml/2006/main">
              <a:ext uri="{FF2B5EF4-FFF2-40B4-BE49-F238E27FC236}">
                <a16:creationId xmlns:a16="http://schemas.microsoft.com/office/drawing/2014/main" id="{09F1D9AF-B510-45BC-AE4E-2993439FECDB}"/>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D6761F8C-2A1C-4EA2-90CA-BC7D701BBAE9}"/>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Виберіть два знайомі офіційні сайти.</a:t>
            </a:r>
          </a:p>
        </p:txBody>
      </p:sp>
      <p:sp>
        <p:nvSpPr>
          <p:cNvPr id="4" name="step-number">
            <a:extLst xmlns:a="http://schemas.openxmlformats.org/drawingml/2006/main">
              <a:ext uri="{FF2B5EF4-FFF2-40B4-BE49-F238E27FC236}">
                <a16:creationId xmlns:a16="http://schemas.microsoft.com/office/drawing/2014/main" id="{C589EABA-BDAC-423A-BB10-C1C0F0126D5E}"/>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099839BD-A773-4EF4-93C4-80AB5598A408}"/>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Запишіть назву, адресу й призначення кожного.</a:t>
            </a:r>
          </a:p>
        </p:txBody>
      </p:sp>
      <p:sp>
        <p:nvSpPr>
          <p:cNvPr id="6" name="step-number">
            <a:extLst xmlns:a="http://schemas.openxmlformats.org/drawingml/2006/main">
              <a:ext uri="{FF2B5EF4-FFF2-40B4-BE49-F238E27FC236}">
                <a16:creationId xmlns:a16="http://schemas.microsoft.com/office/drawing/2014/main" id="{3A13EDA0-4130-4027-8B07-462CB4CF74FF}"/>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9B8F77B6-C756-479C-85D7-ACC88ECCE34C}"/>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Повторно відкрийте обидві адреси за записом.</a:t>
            </a:r>
          </a:p>
        </p:txBody>
      </p:sp>
      <p:sp>
        <p:nvSpPr>
          <p:cNvPr id="8" name="source-footer">
            <a:extLst xmlns:a="http://schemas.openxmlformats.org/drawingml/2006/main">
              <a:ext uri="{FF2B5EF4-FFF2-40B4-BE49-F238E27FC236}">
                <a16:creationId xmlns:a16="http://schemas.microsoft.com/office/drawing/2014/main" id="{8D389E14-B915-488F-BE92-6B32B732CC4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a:t>
            </a:r>
          </a:p>
        </p:txBody>
      </p:sp>
      <p:sp>
        <p:nvSpPr>
          <p:cNvPr id="9" name="slide-number">
            <a:extLst xmlns:a="http://schemas.openxmlformats.org/drawingml/2006/main">
              <a:ext uri="{FF2B5EF4-FFF2-40B4-BE49-F238E27FC236}">
                <a16:creationId xmlns:a16="http://schemas.microsoft.com/office/drawing/2014/main" id="{FA06C7EF-40BC-4FD1-B389-A284B990C9C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15 / 16</a:t>
            </a:r>
          </a:p>
        </p:txBody>
      </p:sp>
    </p:spTree>
    <p:extLst>
      <p:ext uri="{BB962C8B-B14F-4D97-AF65-F5344CB8AC3E}">
        <p14:creationId xmlns:p14="http://schemas.microsoft.com/office/powerpoint/2010/main" val="767897110"/>
      </p:ext>
    </p:extLst>
  </p:cSld>
</p:sld>
</file>

<file path=ppt/slides/slide1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CA5117BF-B4E5-48DB-98C5-C6913099B1F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Ознаки готової роботи</a:t>
            </a:r>
          </a:p>
        </p:txBody>
      </p:sp>
      <p:sp>
        <p:nvSpPr>
          <p:cNvPr id="2" name="step-number">
            <a:extLst xmlns:a="http://schemas.openxmlformats.org/drawingml/2006/main">
              <a:ext uri="{FF2B5EF4-FFF2-40B4-BE49-F238E27FC236}">
                <a16:creationId xmlns:a16="http://schemas.microsoft.com/office/drawing/2014/main" id="{D72B12BC-0591-46EC-AF1A-396BBFFD7FE3}"/>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D661EC18-370D-4784-8D92-3A876115B45E}"/>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 аркуші є два сайти з точними адресами.</a:t>
            </a:r>
          </a:p>
        </p:txBody>
      </p:sp>
      <p:sp>
        <p:nvSpPr>
          <p:cNvPr id="4" name="step-number">
            <a:extLst xmlns:a="http://schemas.openxmlformats.org/drawingml/2006/main">
              <a:ext uri="{FF2B5EF4-FFF2-40B4-BE49-F238E27FC236}">
                <a16:creationId xmlns:a16="http://schemas.microsoft.com/office/drawing/2014/main" id="{6F42C027-E304-41EA-A865-15716D06C589}"/>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AC25515C-7636-4072-A521-AFC25CCA5873}"/>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Обидві адреси відкривають потрібні сторінки.</a:t>
            </a:r>
          </a:p>
        </p:txBody>
      </p:sp>
      <p:sp>
        <p:nvSpPr>
          <p:cNvPr id="6" name="step-number">
            <a:extLst xmlns:a="http://schemas.openxmlformats.org/drawingml/2006/main">
              <a:ext uri="{FF2B5EF4-FFF2-40B4-BE49-F238E27FC236}">
                <a16:creationId xmlns:a16="http://schemas.microsoft.com/office/drawing/2014/main" id="{84C56B24-2B04-4CA7-A4B9-9B20389D9DD6}"/>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126D76"/>
                </a:solidFill>
                <a:latin typeface="Calibri"/>
                <a:ea typeface="Calibri"/>
                <a:cs typeface="Calibri"/>
              </a:defRPr>
            </a:defPPr>
            <a:lvl1pPr>
              <a:buNone/>
              <a:defRPr sz="2400" b="1">
                <a:solidFill>
                  <a:srgbClr val="126D76"/>
                </a:solidFill>
                <a:latin typeface="Calibri"/>
                <a:ea typeface="Calibri"/>
                <a:cs typeface="Calibri"/>
              </a:defRPr>
            </a:lvl1pPr>
            <a:lvl2pPr>
              <a:buNone/>
              <a:defRPr sz="2400" b="1">
                <a:solidFill>
                  <a:srgbClr val="126D76"/>
                </a:solidFill>
                <a:latin typeface="Calibri"/>
                <a:ea typeface="Calibri"/>
                <a:cs typeface="Calibri"/>
              </a:defRPr>
            </a:lvl2pPr>
            <a:lvl3pPr>
              <a:buNone/>
              <a:defRPr sz="2400" b="1">
                <a:solidFill>
                  <a:srgbClr val="126D76"/>
                </a:solidFill>
                <a:latin typeface="Calibri"/>
                <a:ea typeface="Calibri"/>
                <a:cs typeface="Calibri"/>
              </a:defRPr>
            </a:lvl3pPr>
            <a:lvl4pPr>
              <a:buNone/>
              <a:defRPr sz="2400" b="1">
                <a:solidFill>
                  <a:srgbClr val="126D76"/>
                </a:solidFill>
                <a:latin typeface="Calibri"/>
                <a:ea typeface="Calibri"/>
                <a:cs typeface="Calibri"/>
              </a:defRPr>
            </a:lvl4pPr>
            <a:lvl5pPr>
              <a:buNone/>
              <a:defRPr sz="2400" b="1">
                <a:solidFill>
                  <a:srgbClr val="126D76"/>
                </a:solidFill>
                <a:latin typeface="Calibri"/>
                <a:ea typeface="Calibri"/>
                <a:cs typeface="Calibri"/>
              </a:defRPr>
            </a:lvl5pPr>
            <a:lvl6pPr>
              <a:buNone/>
              <a:defRPr sz="2400" b="1">
                <a:solidFill>
                  <a:srgbClr val="126D76"/>
                </a:solidFill>
                <a:latin typeface="Calibri"/>
                <a:ea typeface="Calibri"/>
                <a:cs typeface="Calibri"/>
              </a:defRPr>
            </a:lvl6pPr>
            <a:lvl7pPr>
              <a:buNone/>
              <a:defRPr sz="2400" b="1">
                <a:solidFill>
                  <a:srgbClr val="126D76"/>
                </a:solidFill>
                <a:latin typeface="Calibri"/>
                <a:ea typeface="Calibri"/>
                <a:cs typeface="Calibri"/>
              </a:defRPr>
            </a:lvl7pPr>
            <a:lvl8pPr>
              <a:buNone/>
              <a:defRPr sz="2400" b="1">
                <a:solidFill>
                  <a:srgbClr val="126D76"/>
                </a:solidFill>
                <a:latin typeface="Calibri"/>
                <a:ea typeface="Calibri"/>
                <a:cs typeface="Calibri"/>
              </a:defRPr>
            </a:lvl8pPr>
            <a:lvl9pPr>
              <a:buNone/>
              <a:defRPr sz="2400" b="1">
                <a:solidFill>
                  <a:srgbClr val="126D76"/>
                </a:solidFill>
                <a:latin typeface="Calibri"/>
                <a:ea typeface="Calibri"/>
                <a:cs typeface="Calibri"/>
              </a:defRPr>
            </a:lvl9pPr>
          </a:lstStyle>
          <a:p xmlns:a="http://schemas.openxmlformats.org/drawingml/2006/main">
            <a:pPr>
              <a:buNone/>
              <a:defRPr sz="2400" b="1">
                <a:solidFill>
                  <a:srgbClr val="126D76"/>
                </a:solidFill>
                <a:latin typeface="Calibri"/>
                <a:ea typeface="Calibri"/>
                <a:cs typeface="Calibri"/>
              </a:defRPr>
            </a:pPr>
            <a:r>
              <a:rPr sz="2400" b="1">
                <a:solidFill>
                  <a:srgbClr val="126D76"/>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402246DB-91C8-48DC-9FEB-8D7CC8C0460D}"/>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Ви відрізняєте Web від інтернету та називаєте перевірку збою.</a:t>
            </a:r>
          </a:p>
        </p:txBody>
      </p:sp>
      <p:sp>
        <p:nvSpPr>
          <p:cNvPr id="8" name="source-footer">
            <a:extLst xmlns:a="http://schemas.openxmlformats.org/drawingml/2006/main">
              <a:ext uri="{FF2B5EF4-FFF2-40B4-BE49-F238E27FC236}">
                <a16:creationId xmlns:a16="http://schemas.microsoft.com/office/drawing/2014/main" id="{9A709AE8-AC90-4905-9D33-C027EB1DD2B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01    Книга: с. 7</a:t>
            </a:r>
          </a:p>
        </p:txBody>
      </p:sp>
      <p:sp>
        <p:nvSpPr>
          <p:cNvPr id="9" name="slide-number">
            <a:extLst xmlns:a="http://schemas.openxmlformats.org/drawingml/2006/main">
              <a:ext uri="{FF2B5EF4-FFF2-40B4-BE49-F238E27FC236}">
                <a16:creationId xmlns:a16="http://schemas.microsoft.com/office/drawing/2014/main" id="{50D2A6A0-E310-4C87-8B9C-4D6E40FB215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126D76"/>
                </a:solidFill>
                <a:latin typeface="Calibri"/>
                <a:ea typeface="Calibri"/>
                <a:cs typeface="Calibri"/>
              </a:defRPr>
            </a:defPPr>
            <a:lvl1pPr>
              <a:buNone/>
              <a:defRPr sz="1500" b="0">
                <a:solidFill>
                  <a:srgbClr val="126D76"/>
                </a:solidFill>
                <a:latin typeface="Calibri"/>
                <a:ea typeface="Calibri"/>
                <a:cs typeface="Calibri"/>
              </a:defRPr>
            </a:lvl1pPr>
            <a:lvl2pPr>
              <a:buNone/>
              <a:defRPr sz="1500" b="0">
                <a:solidFill>
                  <a:srgbClr val="126D76"/>
                </a:solidFill>
                <a:latin typeface="Calibri"/>
                <a:ea typeface="Calibri"/>
                <a:cs typeface="Calibri"/>
              </a:defRPr>
            </a:lvl2pPr>
            <a:lvl3pPr>
              <a:buNone/>
              <a:defRPr sz="1500" b="0">
                <a:solidFill>
                  <a:srgbClr val="126D76"/>
                </a:solidFill>
                <a:latin typeface="Calibri"/>
                <a:ea typeface="Calibri"/>
                <a:cs typeface="Calibri"/>
              </a:defRPr>
            </a:lvl3pPr>
            <a:lvl4pPr>
              <a:buNone/>
              <a:defRPr sz="1500" b="0">
                <a:solidFill>
                  <a:srgbClr val="126D76"/>
                </a:solidFill>
                <a:latin typeface="Calibri"/>
                <a:ea typeface="Calibri"/>
                <a:cs typeface="Calibri"/>
              </a:defRPr>
            </a:lvl4pPr>
            <a:lvl5pPr>
              <a:buNone/>
              <a:defRPr sz="1500" b="0">
                <a:solidFill>
                  <a:srgbClr val="126D76"/>
                </a:solidFill>
                <a:latin typeface="Calibri"/>
                <a:ea typeface="Calibri"/>
                <a:cs typeface="Calibri"/>
              </a:defRPr>
            </a:lvl5pPr>
            <a:lvl6pPr>
              <a:buNone/>
              <a:defRPr sz="1500" b="0">
                <a:solidFill>
                  <a:srgbClr val="126D76"/>
                </a:solidFill>
                <a:latin typeface="Calibri"/>
                <a:ea typeface="Calibri"/>
                <a:cs typeface="Calibri"/>
              </a:defRPr>
            </a:lvl6pPr>
            <a:lvl7pPr>
              <a:buNone/>
              <a:defRPr sz="1500" b="0">
                <a:solidFill>
                  <a:srgbClr val="126D76"/>
                </a:solidFill>
                <a:latin typeface="Calibri"/>
                <a:ea typeface="Calibri"/>
                <a:cs typeface="Calibri"/>
              </a:defRPr>
            </a:lvl7pPr>
            <a:lvl8pPr>
              <a:buNone/>
              <a:defRPr sz="1500" b="0">
                <a:solidFill>
                  <a:srgbClr val="126D76"/>
                </a:solidFill>
                <a:latin typeface="Calibri"/>
                <a:ea typeface="Calibri"/>
                <a:cs typeface="Calibri"/>
              </a:defRPr>
            </a:lvl8pPr>
            <a:lvl9pPr>
              <a:buNone/>
              <a:defRPr sz="1500" b="0">
                <a:solidFill>
                  <a:srgbClr val="126D76"/>
                </a:solidFill>
                <a:latin typeface="Calibri"/>
                <a:ea typeface="Calibri"/>
                <a:cs typeface="Calibri"/>
              </a:defRPr>
            </a:lvl9pPr>
          </a:lstStyle>
          <a:p xmlns:a="http://schemas.openxmlformats.org/drawingml/2006/main">
            <a:pPr>
              <a:buNone/>
              <a:defRPr sz="1500" b="0">
                <a:solidFill>
                  <a:srgbClr val="126D76"/>
                </a:solidFill>
                <a:latin typeface="Calibri"/>
                <a:ea typeface="Calibri"/>
                <a:cs typeface="Calibri"/>
              </a:defRPr>
            </a:pPr>
            <a:r>
              <a:rPr sz="1500" b="0">
                <a:solidFill>
                  <a:srgbClr val="126D76"/>
                </a:solidFill>
                <a:latin typeface="Calibri"/>
                <a:ea typeface="Calibri"/>
                <a:cs typeface="Calibri"/>
              </a:rPr>
              <a:t>16 / 16</a:t>
            </a:r>
          </a:p>
        </p:txBody>
      </p:sp>
    </p:spTree>
    <p:extLst>
      <p:ext uri="{BB962C8B-B14F-4D97-AF65-F5344CB8AC3E}">
        <p14:creationId xmlns:p14="http://schemas.microsoft.com/office/powerpoint/2010/main" val="20149960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2026-11-01T12:22:02.2480000Z</dcterms:created>
  <dcterms:modified xsi:type="dcterms:W3CDTF">2026-11-01T12:22:02.2480000Z</dcterms:modified>
</coreProperties>
</file>