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2f7678f07cf4ae3" /><Relationship Type="http://schemas.openxmlformats.org/officeDocument/2006/relationships/extended-properties" Target="/docProps/app.xml" Id="R8942fa0d13d246d0" /><Relationship Type="http://schemas.openxmlformats.org/officeDocument/2006/relationships/officeDocument" Target="/ppt/presentation.xml" Id="R42fd415d733f40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b8a625ded1c4206"/>
  </p:sldMasterIdLst>
  <p:notesMasterIdLst>
    <p:notesMasterId xmlns:r="http://schemas.openxmlformats.org/officeDocument/2006/relationships" r:id="R504185960a9644da"/>
  </p:notesMasterIdLst>
  <p:sldIdLst>
    <p:sldId xmlns:r="http://schemas.openxmlformats.org/officeDocument/2006/relationships" id="256" r:id="Rf618b5e05bea42da"/>
    <p:sldId xmlns:r="http://schemas.openxmlformats.org/officeDocument/2006/relationships" id="257" r:id="Rd17c61795c114249"/>
    <p:sldId xmlns:r="http://schemas.openxmlformats.org/officeDocument/2006/relationships" id="258" r:id="Rd7a948bd0cf44a82"/>
    <p:sldId xmlns:r="http://schemas.openxmlformats.org/officeDocument/2006/relationships" id="259" r:id="R049a93fb95f843b7"/>
    <p:sldId xmlns:r="http://schemas.openxmlformats.org/officeDocument/2006/relationships" id="260" r:id="Ra23ce44e043c40ae"/>
    <p:sldId xmlns:r="http://schemas.openxmlformats.org/officeDocument/2006/relationships" id="261" r:id="Reb0e4f316ba7439e"/>
    <p:sldId xmlns:r="http://schemas.openxmlformats.org/officeDocument/2006/relationships" id="262" r:id="Rbde66ad590234e15"/>
    <p:sldId xmlns:r="http://schemas.openxmlformats.org/officeDocument/2006/relationships" id="263" r:id="Rf23ac161e53440bf"/>
    <p:sldId xmlns:r="http://schemas.openxmlformats.org/officeDocument/2006/relationships" id="264" r:id="Rf468c64c96f541ae"/>
    <p:sldId xmlns:r="http://schemas.openxmlformats.org/officeDocument/2006/relationships" id="265" r:id="Rbd71c5a8583a418a"/>
    <p:sldId xmlns:r="http://schemas.openxmlformats.org/officeDocument/2006/relationships" id="266" r:id="Rad02576a0f1045db"/>
    <p:sldId xmlns:r="http://schemas.openxmlformats.org/officeDocument/2006/relationships" id="267" r:id="R880321b7a98f4245"/>
    <p:sldId xmlns:r="http://schemas.openxmlformats.org/officeDocument/2006/relationships" id="268" r:id="Rf10385c129124445"/>
    <p:sldId xmlns:r="http://schemas.openxmlformats.org/officeDocument/2006/relationships" id="269" r:id="R2b418c98c44a4a0c"/>
    <p:sldId xmlns:r="http://schemas.openxmlformats.org/officeDocument/2006/relationships" id="270" r:id="Re2f3a4d2da2940ca"/>
    <p:sldId xmlns:r="http://schemas.openxmlformats.org/officeDocument/2006/relationships" id="271" r:id="Rb816c29f087d4f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297a1c1b3d4c04" /><Relationship Type="http://schemas.openxmlformats.org/officeDocument/2006/relationships/slideMaster" Target="/ppt/slideMasters/slideMaster1.xml" Id="Rbb8a625ded1c4206" /><Relationship Type="http://schemas.openxmlformats.org/officeDocument/2006/relationships/notesMaster" Target="/ppt/notesMasters/notesMaster1.xml" Id="R504185960a9644da" /><Relationship Type="http://schemas.openxmlformats.org/officeDocument/2006/relationships/presProps" Target="/ppt/presProps.xml" Id="Rac8d0df9d6e2476d" /><Relationship Type="http://schemas.openxmlformats.org/officeDocument/2006/relationships/tableStyles" Target="/ppt/tableStyles.xml" Id="R418f13e855374b11" /><Relationship Type="http://schemas.openxmlformats.org/officeDocument/2006/relationships/slide" Target="/ppt/slides/slide1.xml" Id="Rf618b5e05bea42da" /><Relationship Type="http://schemas.openxmlformats.org/officeDocument/2006/relationships/slide" Target="/ppt/slides/slide2.xml" Id="Rd17c61795c114249" /><Relationship Type="http://schemas.openxmlformats.org/officeDocument/2006/relationships/slide" Target="/ppt/slides/slide3.xml" Id="Rd7a948bd0cf44a82" /><Relationship Type="http://schemas.openxmlformats.org/officeDocument/2006/relationships/slide" Target="/ppt/slides/slide4.xml" Id="R049a93fb95f843b7" /><Relationship Type="http://schemas.openxmlformats.org/officeDocument/2006/relationships/slide" Target="/ppt/slides/slide5.xml" Id="Ra23ce44e043c40ae" /><Relationship Type="http://schemas.openxmlformats.org/officeDocument/2006/relationships/slide" Target="/ppt/slides/slide6.xml" Id="Reb0e4f316ba7439e" /><Relationship Type="http://schemas.openxmlformats.org/officeDocument/2006/relationships/slide" Target="/ppt/slides/slide7.xml" Id="Rbde66ad590234e15" /><Relationship Type="http://schemas.openxmlformats.org/officeDocument/2006/relationships/slide" Target="/ppt/slides/slide8.xml" Id="Rf23ac161e53440bf" /><Relationship Type="http://schemas.openxmlformats.org/officeDocument/2006/relationships/slide" Target="/ppt/slides/slide9.xml" Id="Rf468c64c96f541ae" /><Relationship Type="http://schemas.openxmlformats.org/officeDocument/2006/relationships/slide" Target="/ppt/slides/slide10.xml" Id="Rbd71c5a8583a418a" /><Relationship Type="http://schemas.openxmlformats.org/officeDocument/2006/relationships/slide" Target="/ppt/slides/slide11.xml" Id="Rad02576a0f1045db" /><Relationship Type="http://schemas.openxmlformats.org/officeDocument/2006/relationships/slide" Target="/ppt/slides/slide12.xml" Id="R880321b7a98f4245" /><Relationship Type="http://schemas.openxmlformats.org/officeDocument/2006/relationships/slide" Target="/ppt/slides/slide13.xml" Id="Rf10385c129124445" /><Relationship Type="http://schemas.openxmlformats.org/officeDocument/2006/relationships/slide" Target="/ppt/slides/slide14.xml" Id="R2b418c98c44a4a0c" /><Relationship Type="http://schemas.openxmlformats.org/officeDocument/2006/relationships/slide" Target="/ppt/slides/slide15.xml" Id="Re2f3a4d2da2940ca" /><Relationship Type="http://schemas.openxmlformats.org/officeDocument/2006/relationships/slide" Target="/ppt/slides/slide16.xml" Id="Rb816c29f087d4f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55457b0f2449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b19603185b84e63" /><Relationship Type="http://schemas.openxmlformats.org/officeDocument/2006/relationships/notesMaster" Target="/ppt/notesMasters/notesMaster1.xml" Id="R2adecf06180442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3cd8b3b8be4e13" /><Relationship Type="http://schemas.openxmlformats.org/officeDocument/2006/relationships/notesMaster" Target="/ppt/notesMasters/notesMaster1.xml" Id="Rb9e0db5da4974b3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7efb1b58c14a8f" /><Relationship Type="http://schemas.openxmlformats.org/officeDocument/2006/relationships/notesMaster" Target="/ppt/notesMasters/notesMaster1.xml" Id="R24d54dec8bc44b1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d209fe305b44e24" /><Relationship Type="http://schemas.openxmlformats.org/officeDocument/2006/relationships/notesMaster" Target="/ppt/notesMasters/notesMaster1.xml" Id="Rad7db432f65949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178195274514697" /><Relationship Type="http://schemas.openxmlformats.org/officeDocument/2006/relationships/notesMaster" Target="/ppt/notesMasters/notesMaster1.xml" Id="R23ae9f21218b47a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8838c35dca4236" /><Relationship Type="http://schemas.openxmlformats.org/officeDocument/2006/relationships/notesMaster" Target="/ppt/notesMasters/notesMaster1.xml" Id="R40a065d7c5a449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a1f01da7c64b82" /><Relationship Type="http://schemas.openxmlformats.org/officeDocument/2006/relationships/notesMaster" Target="/ppt/notesMasters/notesMaster1.xml" Id="Rbbe315c8424f4aa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eac37728694f88" /><Relationship Type="http://schemas.openxmlformats.org/officeDocument/2006/relationships/notesMaster" Target="/ppt/notesMasters/notesMaster1.xml" Id="R764de6831c8347a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fd65fcf6204b51" /><Relationship Type="http://schemas.openxmlformats.org/officeDocument/2006/relationships/notesMaster" Target="/ppt/notesMasters/notesMaster1.xml" Id="R5a9cebd885c847d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d5a4c550ec948cf" /><Relationship Type="http://schemas.openxmlformats.org/officeDocument/2006/relationships/notesMaster" Target="/ppt/notesMasters/notesMaster1.xml" Id="R0b63753207d04e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094e639616041dc" /><Relationship Type="http://schemas.openxmlformats.org/officeDocument/2006/relationships/notesMaster" Target="/ppt/notesMasters/notesMaster1.xml" Id="Rc2557d7b56a2464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51ce711801e4b18" /><Relationship Type="http://schemas.openxmlformats.org/officeDocument/2006/relationships/notesMaster" Target="/ppt/notesMasters/notesMaster1.xml" Id="Rc16e56376dc04a8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f235124d81a44af" /><Relationship Type="http://schemas.openxmlformats.org/officeDocument/2006/relationships/notesMaster" Target="/ppt/notesMasters/notesMaster1.xml" Id="R95539afd3e4f484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50c1c9939404fca" /><Relationship Type="http://schemas.openxmlformats.org/officeDocument/2006/relationships/notesMaster" Target="/ppt/notesMasters/notesMaster1.xml" Id="R91ec669eb94c467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f76b13f71154e85" /><Relationship Type="http://schemas.openxmlformats.org/officeDocument/2006/relationships/notesMaster" Target="/ppt/notesMasters/notesMaster1.xml" Id="R0e30193781884d3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60aa746bf51453d" /><Relationship Type="http://schemas.openxmlformats.org/officeDocument/2006/relationships/notesMaster" Target="/ppt/notesMasters/notesMaster1.xml" Id="R17dacd5ccd72412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Відкрийте повний урок 2 та його схему історії; підготуйте збільшений показ дат.</a:t>
            </a:r>
          </a:p>
          <a:p xmlns:a="http://schemas.openxmlformats.org/drawingml/2006/main">
            <a:r>
              <a:t>Надрукуйте чотири картки з назвами віх і окремі картки з роками або періодом із книги.</a:t>
            </a:r>
          </a:p>
          <a:p xmlns:a="http://schemas.openxmlformats.org/drawingml/2006/main">
            <a:r>
              <a:t>Підготуйте аркуш із трьома дорученнями з поля prompts; обліковий запис ШІ не потрібний.</a:t>
            </a:r>
          </a:p>
          <a:p xmlns:a="http://schemas.openxmlformats.org/drawingml/2006/main">
            <a:r>
              <a:t>У Блокноті заздалегідь відкрийте порожній документ для демонстрації тексту «План збережено», не створюючи нібито готового плану.</a:t>
            </a:r>
          </a:p>
          <a:p xmlns:a="http://schemas.openxmlformats.org/drawingml/2006/main">
            <a:r>
              <a:t>Підготуйте паперову копію часової лінії для учасників без комп’ютера та перевірте, що на картках немає додаткових дат.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Учасник розташовує ELIZA, Deep Blue, Transformer і ChatGPT у правильному часовому порядку.</a:t>
            </a:r>
          </a:p>
          <a:p xmlns:a="http://schemas.openxmlformats.org/drawingml/2006/main">
            <a:r>
              <a:t>Пояснює відмінність записаного правила від навчання на прикладах.</a:t>
            </a:r>
          </a:p>
          <a:p xmlns:a="http://schemas.openxmlformats.org/drawingml/2006/main">
            <a:r>
              <a:t>Для доручення називає перевірюваний результат і потрібний доступ або інструмент.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Запропонуйте нейтральне завдання для програми. Попередній досвід програмування не потрібний.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0–4 хв. Що ми називаємо ШІ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Розмовний чат — одна частина штучного інтелекту. Розпізнавання зображень, переклад і пошук закономірностей теж належать до цієї історії. Сьогодні відстежимо кілька змін підходу й перевіримо, чим відповідь відрізняється від виконаного доручення.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заголовок уроку й три слова на дошці: правила, навчання, інструменти. Поки не підписуйте ними історичні картки.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наводить нейтральний приклад завдання для програми: перекласти речення, запропонувати назву або зберегти текст. Викладач записує два різні результати.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Учасники розрізняють текст на екрані й дію з файлом; не потрібно знати назви моделей чи мати досвід програмування.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 книги: F207, F206, F227. Переконлива розмова сама по собі не свідчить про знання життя людини.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4–11 хв. Питання Тюрінга й готові правила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У 1950 році Тюрінг запропонував оцінювати машину через письмове спілкування. Це дослідницьке питання, а не доказ людської природи програми. Дартмутська зустріч 1956 року допомогла оформити галузь. ELIZA у середині 1960-х обробляла фрази за правилами й могла справляти враження уважного співрозмовника.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ці три абзаци книги. На окремому аркуші запишіть просте навчальне правило: «Якщо поле порожнє — попросити його заповнити»; позначте його як власну ілюстрацію, не код ELIZA.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перевіряють правило на двох випадках: поле порожнє і поле заповнене. Пояснюють, що тут заздалегідь визначено, без припущень про почуття програми.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Для порожнього поля правило просить текст. Учасник пояснює, що доречна реакція ще не доводить знання життя співрозмовника.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власна ілюстрація правила, не код ELIZA. У другому випадку умова порожнього поля не виконується.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Джерело: урок 2, F209. Розрізняйте спосіб побудови мережі та назву користувацького продукту.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11–17 хв. Від окремої перемоги до мовної моделі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Deep Blue переміг Каспарова в шаховому матчі 1997 року. Успіх у грі не означає вміння написати добрий лист. Машинне навчання налаштовує систему на прикладах; нейронна мережа має числові параметри. Transformer, представлений 2017 року, допомагає враховувати зв’язки в тексті, а запуск ChatGPT у 2022 році зробив розмову доступною широкій аудиторії.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На схемі уроку послідовно виділіть Deep Blue, Transformer і ChatGPT. Біля кожного напишіть різне запитання: яка задача, який підхід, як користувач взаємодіє.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розкладають чотири історичні картки від ELIZA до ChatGPT, додають відповідні роки та по одному поясненню.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Правильний порядок: середина 1960-х, 1997, 2017, 2022. Transformer пояснено як спосіб побудови мережі, а не назву чатбота.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Нові підходи розширювали можливості; попередні методи не зникли.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ELIZA, Deep Blue, Transformer і публічний запуск ChatGPT. Джерела в уроці: F227, F208, F209, F207.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Нові підходи розширювали можливості; попередні методи не зникли.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ELIZA, Deep Blue, Transformer і публічний запуск ChatGPT. Джерела в уроці: F227, F208, F209, F207.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Нові підходи розширювали можливості; попередні методи не зникли.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ELIZA, Deep Blue, Transformer і публічний запуск ChatGPT. Джерела в уроці: F227, F208, F209, F207.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Ключ: середина 1960-х, 1997, 2017, 2022. Deep Blue переміг у шаховому матчі; це не доводить успіху в інших завданнях.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Пов’яжіть із ChatGPT Work і Codex, згаданими в книзі. Під час цієї вправи жодних публікацій не виконуємо.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17–25 хв. Доручення, інструмент і доказ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Для трьох назв відео достатньо текстової відповіді. Щоб створити файл, потрібен інструмент, який його збереже. Для публікації відео потрібен ще й доступ до облікового запису. Агент може поєднувати кроки, але ми перевіряємо результат кожного доручення.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картку з трьома дорученнями. У Блокноті наберіть «План збережено» й запитайте, чи є це самим файлом плану. Не показуйте вигаданий запуск агента.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Пари заповнюють три рядки: доручення, потрібна можливість, доказ виконання. Потім інша пара перевіряє один рядок і ставить уточнювальне запитання.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Назви видно в тексті; план треба знайти й відкрити як файл; публікацію перевіряють за сторінкою. У цій вправі нічого не публікують.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текстові назви; збережений файл, який можна відкрити; сторінка опублікованого відео. Останню дію лише класифікуємо.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цю фразу в Блокноті без файла плану. Висновок: заява про виконання потребує перевірки результату.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ELIZA спиралася на правила. 2. Ні, критерії різних завдань відрізняються. 3. Створеного файла, який можна знайти й відкрити.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25–30 хв. Поясніть історію своїми словами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Нові підходи не стерли старі: перевірка порожнього поля досі корисна. У домашній роботі важливі порядок чотирьох віх і пояснення зміни, а не довгий список прізвищ. Для двох доручень окремо вкажіть, чи потрібен інструмент.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Прикрийте дати на схемі й покажіть лише чотири назви. Після відповідей відкрийте дати для самоперевірки.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пояснює одну віху одним реченням, виправляє свою картку та відповідає на вихідні запитання без підказки партнера.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Зараховуйте зміст, навіть якщо формулювання не повторює книгу. Плутанину між архітектурою, продуктом і дією повертайте до відповідного прикладу.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ELIZA працювала так само, як сучасна мовна модель?</a:t>
            </a:r>
          </a:p>
          <a:p xmlns:a="http://schemas.openxmlformats.org/drawingml/2006/main">
            <a:r>
              <a:t>Відповідь: Ні. Її розмовна поведінка спиралася на правила, а не на сучасне масштабне навчання мовної моделі.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Чи шахова перемога доводить здатність написати добрий лист?</a:t>
            </a:r>
          </a:p>
          <a:p xmlns:a="http://schemas.openxmlformats.org/drawingml/2006/main">
            <a:r>
              <a:t>Відповідь: Ні. Це різні завдання з різними критеріями.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Чат написав «план збережено», але надав лише текст. Чого бракує, щоб вважати завдання зі збереження виконаним?</a:t>
            </a:r>
          </a:p>
          <a:p xmlns:a="http://schemas.openxmlformats.org/drawingml/2006/main">
            <a:r>
              <a:t>Відповідь: Створеного файла, який можна знайти й відкрити. Самого повідомлення про збереження недостатньо.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Якої можливості бракує чату, що лише написав план, коли просили файл?</a:t>
            </a:r>
          </a:p>
          <a:p xmlns:a="http://schemas.openxmlformats.org/drawingml/2006/main">
            <a:r>
              <a:t>Відповідь: Створення й збереження файла з подальшим відкриванням.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Чому старі правила залишаються корисними?</a:t>
            </a:r>
          </a:p>
          <a:p xmlns:a="http://schemas.openxmlformats.org/drawingml/2006/main">
            <a:r>
              <a:t>Відповідь: Вони точно виконують визначену перевірку, наприклад заповнення обов’язкового поля.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Домашня робота — 15 хвилин. Звірте порядок і пояснення з уроком; реєстрація не потрібна.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На аркуші «Шлях до чатбота» розмістіть чотири віхи: ELIZA, Deep Blue, Transformer і публічний запуск ChatGPT. Знайдіть у тексті відповідний період або рік і поясніть кожну віху одним реченням.</a:t>
            </a:r>
          </a:p>
          <a:p xmlns:a="http://schemas.openxmlformats.org/drawingml/2006/main">
            <a:r>
              <a:t>2. Нижче порівняйте прохання «Запропонуй назву відео» та «Збережи план у файл». Запишіть, де достатньо текстової відповіді, а де потрібний інструмент. Перевірте порядок подій і пояснення за уроком.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На аркуші «Шлях до чатбота» є всі чотири віхи з правильним порядком і датами або періодом.</a:t>
            </a:r>
          </a:p>
          <a:p xmlns:a="http://schemas.openxmlformats.org/drawingml/2006/main">
            <a:r>
              <a:t>Кожна віха пояснена одним змістовним реченням.</a:t>
            </a:r>
          </a:p>
          <a:p xmlns:a="http://schemas.openxmlformats.org/drawingml/2006/main">
            <a:r>
              <a:t>Два книжкові доручення правильно розділені на текстову відповідь і збереження через інструмент.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2, с. 12. Сценарій L02.</a:t>
            </a:r>
          </a:p>
          <a:p xmlns:a="http://schemas.openxmlformats.org/drawingml/2006/main">
            <a:r>
              <a:t>Computer History Museum — Chatbots Decoded: https://computerhistory.org/stories/chatbots-decoded/</a:t>
            </a:r>
          </a:p>
          <a:p xmlns:a="http://schemas.openxmlformats.org/drawingml/2006/main">
            <a:r>
              <a:t>Dartmouth — Artificial Intelligence Coined at Dartmouth: https://home.dartmouth.edu/about/artificial-intelligence-ai-coined-dartmouth</a:t>
            </a:r>
          </a:p>
          <a:p xmlns:a="http://schemas.openxmlformats.org/drawingml/2006/main">
            <a:r>
              <a:t>Computer History Museum — 1966 timeline: Joseph Weizenbaum's ELIZA: https://www.computerhistory.org/timeline/1966/</a:t>
            </a:r>
          </a:p>
          <a:p xmlns:a="http://schemas.openxmlformats.org/drawingml/2006/main">
            <a:r>
              <a:t>IBM — The games that helped AI evolve: https://www.ibm.com/history/early-games</a:t>
            </a:r>
          </a:p>
          <a:p xmlns:a="http://schemas.openxmlformats.org/drawingml/2006/main">
            <a:r>
              <a:t>Google Research — Attention Is All You Need: https://research.google/pubs/attention-is-all-you-need/</a:t>
            </a:r>
          </a:p>
          <a:p xmlns:a="http://schemas.openxmlformats.org/drawingml/2006/main">
            <a:r>
              <a:t>OpenAI — Use ChatGPT: https://learn.chatgpt.com/docs/use-chatgpt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Приймайте природне пояснення своїми словами. Паперова класифікація не означає виконаного збереження або публікації.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Хронологія: Назви й періоди зіставлено без перестановок.</a:t>
            </a:r>
          </a:p>
          <a:p xmlns:a="http://schemas.openxmlformats.org/drawingml/2006/main">
            <a:r>
              <a:t>Доказ: Чотири впорядковані картки.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Різні підходи: Правило описано як задану умову, навчання — як налаштування на прикладах.</a:t>
            </a:r>
          </a:p>
          <a:p xmlns:a="http://schemas.openxmlformats.org/drawingml/2006/main">
            <a:r>
              <a:t>Доказ: Пояснення правила та навчання.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Доказ виконання: Для файла й публікації названо результат поза самою заявою чату.</a:t>
            </a:r>
          </a:p>
          <a:p xmlns:a="http://schemas.openxmlformats.org/drawingml/2006/main">
            <a:r>
              <a:t>Доказ: Три рядки класифікації доручень.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Надішліть текст чотирьох карток у навчальний чат. Віддалений учасник повертає впорядкований список і три рядки про доручення; усне пояснення можна замінити коротким текстом, без камери.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Заняття повністю виконується на папері. Без комп’ютера не демонструйте нібито роботу агента: учасники класифікують потрібні дії, але не підтверджують створення файла чи публікацію.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Запропонуйте знайти в історії дві системи з різними критеріями успіху й пояснити, чому їх не варто оцінювати одним запитанням.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2421ea395f46a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ca8500221b4d2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c8f34768737430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14397680a74e6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4b41e5e1f548b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2fff68788f415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8058B8-61AD-4489-9417-07E9B76EF1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DD59386-C691-49CA-B773-D47B36C6320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8B5EEF1-A98B-44BD-A227-99385102CF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12D775-E6CE-4C94-ABD8-6ADE20E724B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7DF3061-2397-4A81-AEE3-5DF76A76D18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8C578D9-4439-488B-BC5F-30666493B7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21A0FD6-3CC8-47FD-9462-47719EBE9FE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57E5216-425B-4679-B0D2-6586AA53BF7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D668A12-5B6D-46B3-8F1E-A181B010050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A4FE892-721C-409E-AE77-4BDA9E0FAD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967f266e9e44b40" /><Relationship Type="http://schemas.openxmlformats.org/officeDocument/2006/relationships/slideLayout" Target="/ppt/slideLayouts/slideLayout1.xml" Id="R406f0a9d6bb54d7f" /><Relationship Type="http://schemas.openxmlformats.org/officeDocument/2006/relationships/slideLayout" Target="/ppt/slideLayouts/slideLayout2.xml" Id="R09a8171b99d247ea" /><Relationship Type="http://schemas.openxmlformats.org/officeDocument/2006/relationships/slideLayout" Target="/ppt/slideLayouts/slideLayout3.xml" Id="R75272393d7304b57" /><Relationship Type="http://schemas.openxmlformats.org/officeDocument/2006/relationships/slideLayout" Target="/ppt/slideLayouts/slideLayout4.xml" Id="R5ea03d368a3a4f69" /><Relationship Type="http://schemas.openxmlformats.org/officeDocument/2006/relationships/slideLayout" Target="/ppt/slideLayouts/slideLayout5.xml" Id="R0d244b7651174df9" /><Relationship Type="http://schemas.openxmlformats.org/officeDocument/2006/relationships/slideLayout" Target="/ppt/slideLayouts/slideLayout6.xml" Id="Rf42079c2b7964b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06f0a9d6bb54d7f"/>
    <p:sldLayoutId xmlns:r="http://schemas.openxmlformats.org/officeDocument/2006/relationships" id="2147483650" r:id="R09a8171b99d247ea"/>
    <p:sldLayoutId xmlns:r="http://schemas.openxmlformats.org/officeDocument/2006/relationships" id="2147483651" r:id="R75272393d7304b57"/>
    <p:sldLayoutId xmlns:r="http://schemas.openxmlformats.org/officeDocument/2006/relationships" id="2147483652" r:id="R5ea03d368a3a4f69"/>
    <p:sldLayoutId xmlns:r="http://schemas.openxmlformats.org/officeDocument/2006/relationships" id="2147483653" r:id="R0d244b7651174df9"/>
    <p:sldLayoutId xmlns:r="http://schemas.openxmlformats.org/officeDocument/2006/relationships" id="2147483654" r:id="Rf42079c2b7964b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000a58c8454c96" /><Relationship Type="http://schemas.openxmlformats.org/officeDocument/2006/relationships/image" Target="/ppt/media/image.jpeg" Id="R2344749ef92942df" /><Relationship Type="http://schemas.openxmlformats.org/officeDocument/2006/relationships/notesSlide" Target="/ppt/notesSlides/notesSlide1.xml" Id="R10db006f9e59418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7b130dc9d84f0d" /><Relationship Type="http://schemas.openxmlformats.org/officeDocument/2006/relationships/notesSlide" Target="/ppt/notesSlides/notesSlide2.xml" Id="Rdf8492ce3d604e4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fec70b58c440fc" /><Relationship Type="http://schemas.openxmlformats.org/officeDocument/2006/relationships/notesSlide" Target="/ppt/notesSlides/notesSlide3.xml" Id="Ra1a4cd9bdb6447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75a4d2dd264d63" /><Relationship Type="http://schemas.openxmlformats.org/officeDocument/2006/relationships/notesSlide" Target="/ppt/notesSlides/notesSlide4.xml" Id="R386bea32d74a48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bb580cb044482e" /><Relationship Type="http://schemas.openxmlformats.org/officeDocument/2006/relationships/notesSlide" Target="/ppt/notesSlides/notesSlide5.xml" Id="Rc7417b9a3513407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0555fa008c4376" /><Relationship Type="http://schemas.openxmlformats.org/officeDocument/2006/relationships/notesSlide" Target="/ppt/notesSlides/notesSlide6.xml" Id="Rf5b11b4cfddd4ed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c4712091c647d5" /><Relationship Type="http://schemas.openxmlformats.org/officeDocument/2006/relationships/image" Target="/ppt/media/image.png" Id="R54d2913306f043cf" /><Relationship Type="http://schemas.openxmlformats.org/officeDocument/2006/relationships/notesSlide" Target="/ppt/notesSlides/notesSlide7.xml" Id="Ra81a8867953a41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e572abdecb4fbd" /><Relationship Type="http://schemas.openxmlformats.org/officeDocument/2006/relationships/image" Target="/ppt/media/image2.png" Id="Rf440ec46f34648d5" /><Relationship Type="http://schemas.openxmlformats.org/officeDocument/2006/relationships/notesSlide" Target="/ppt/notesSlides/notesSlide8.xml" Id="R8ed8ca97a5954d6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ff57c09ba64749" /><Relationship Type="http://schemas.openxmlformats.org/officeDocument/2006/relationships/image" Target="/ppt/media/image3.png" Id="R3af66569bfa54c18" /><Relationship Type="http://schemas.openxmlformats.org/officeDocument/2006/relationships/notesSlide" Target="/ppt/notesSlides/notesSlide9.xml" Id="Rc11d75e736db453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768ff511aa4d7c" /><Relationship Type="http://schemas.openxmlformats.org/officeDocument/2006/relationships/notesSlide" Target="/ppt/notesSlides/notesSlide10.xml" Id="R360142e7d2c1408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7f3797e49c4635" /><Relationship Type="http://schemas.openxmlformats.org/officeDocument/2006/relationships/notesSlide" Target="/ppt/notesSlides/notesSlide11.xml" Id="R0fbe4985a3794ff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951a68a5d34a11" /><Relationship Type="http://schemas.openxmlformats.org/officeDocument/2006/relationships/notesSlide" Target="/ppt/notesSlides/notesSlide12.xml" Id="R824e3d4a66a14fa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177d1354714254" /><Relationship Type="http://schemas.openxmlformats.org/officeDocument/2006/relationships/notesSlide" Target="/ppt/notesSlides/notesSlide13.xml" Id="R0a5e76f8cafa4fb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b5ead79fb643e2" /><Relationship Type="http://schemas.openxmlformats.org/officeDocument/2006/relationships/notesSlide" Target="/ppt/notesSlides/notesSlide14.xml" Id="Rdaaf8bb652c7498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cfc2fb0abd4c10" /><Relationship Type="http://schemas.openxmlformats.org/officeDocument/2006/relationships/notesSlide" Target="/ppt/notesSlides/notesSlide15.xml" Id="R88b6132acf384fa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074171bf454884" /><Relationship Type="http://schemas.openxmlformats.org/officeDocument/2006/relationships/notesSlide" Target="/ppt/notesSlides/notesSlide16.xml" Id="R4772d441c7ed4ef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FB993A5D-2EA2-4326-A5E3-6A993EDCF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063B4599-5591-45DA-8A02-8D1CD3EC7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 записаних правил до розмови з ШІ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637190-6096-4591-B490-CF50DC5814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44749ef92942df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61E84E5B-47C1-4324-A3A0-5FB31DFC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4BD873B-B4BB-4261-B0C4-B0970301F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F08CAE4-CD29-40CB-A1FA-6E3943ADF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 / 16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3E20EE1A-DB0A-4D0E-97C4-C9477C65A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0977308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F05B476-7F77-49EB-A4D2-7D000663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B7D584D-B2EC-40B3-9243-BF5A6B2ED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Розташуєте чотири віхи розвитку ШІ в часі.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0FA8653-1988-4D65-9502-522DD770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Поясните різницю між правилом і навчанням.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1F5F3300-8635-4F9E-966E-8AD731FA7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Назвете доказ виконання доручення.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E7DAECF-9FD5-4387-A1CC-2BAA4B83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D68C3093-38C6-4C40-B685-7414A760C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197753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A76DBC1-3D5D-48F9-AE23-6542138FB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Завдання штучного інтелекту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41AB152-F36B-4071-B47A-F05B376B3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ШІ застосовують до перекладу, розпізнавання зображень і пошуку закономірностей.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6DE1EF6-202A-4F9C-8EDE-9CEB9AF6E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Розмовний чат — одна з форм взаємодії із системою.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DF8CD00-A869-4E3C-B4E5-66132E7BA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кожного доручення потрібен свій перевірний результат.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B61ED4E-8679-4025-9F1B-A80BD9CC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0–4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9DD2B65-BEC1-414D-9A21-945959F9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9551116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18C6BD1-755F-4D44-9E88-2725B9D76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Перші питання й підходи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8E4BDA1-738F-4B5C-ABD9-9B01F3CF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1950: Алан Тюрінг запропонував оцінювати машину через письмове спілкування.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70036A1-6C15-4F45-B4AE-A35FEFC2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1956: Дартмутська зустріч допомогла оформити галузь ШІ.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E169FF94-D8D9-48D1-9983-BD3153C0C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Середина 1960-х: ELIZA обробляла фрази за правилами.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A56CB75-E8B7-4157-97FD-228687AF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4–11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8F71990-9B9A-472B-865C-E9B39A40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89183208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F2391D-2FB5-418D-824A-20172DBB2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готового правила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54B49EC-E5D4-4FCA-81C1-46FB908EA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632984A-058B-4238-9E86-DC0005EC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Навчальне правило: якщо поле порожнє, попросити його заповнити.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AE46C56-CF2E-4A8D-8EB9-60352649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395FA3D-760B-4495-BABA-264ECAA5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Випадок 1: у полі немає тексту.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D9C4692D-5DB2-4842-AC42-A922C4B70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A9BBEEB-10E7-49BC-A7CB-69FE899F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Випадок 2: у полі вже є ім’я.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ED471BB-BC52-4694-B403-3F8C1B94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DB8C4AF3-125E-4085-B998-2A68EAE3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Поясніть, яка дія передбачена в кожному випадку.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064C24F-1A09-431E-8EA9-162F49BCE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4–11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70DFB7D-BB5F-4638-AB14-FA6BB6737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17285285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3275945-CB2A-4F67-BDC7-B8854E55D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Навчання на прикладах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51BF32F-00C1-45B4-B6BA-06133B02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Машинне навчання налаштовує систему за прикладами.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1123F10-55C3-408B-932B-AB6CFE942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Параметри — числові налаштування нейронної мережі.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F6842C03-DEF0-4818-A46E-FC0A56E88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Transformer — спосіб побудови мережі, що враховує зв’язки між частинами тексту.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4CC9D10-FBAC-4195-A124-0888CAC5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11–17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0D1DA02-5A23-41B4-AF16-25A8050B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74255078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96FDDE2-F219-4F4A-87CE-EEC2B57D7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Віхи розвитку ШІ (1/3)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EC4FE9-CA17-45DD-A905-39CD3AAC88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d2913306f043cf"/>
          <a:srcRect xmlns:a="http://schemas.openxmlformats.org/drawingml/2006/main" l="2433" t="0" r="2433" b="60857"/>
          <a:stretch xmlns:a="http://schemas.openxmlformats.org/drawingml/2006/main"/>
        </p:blipFill>
        <p:spPr>
          <a:xfrm xmlns:a="http://schemas.openxmlformats.org/drawingml/2006/main">
            <a:off x="609600" y="1960267"/>
            <a:ext cx="10972800" cy="3842341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F63994A-978D-40EE-AE55-1061A354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11–17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8706DBC-371D-41B4-8632-6C238D71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76582906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88023E4-24EB-4F75-B065-BECF5AE56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Віхи розвитку ШІ (2/3)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68E61-9194-443B-8E3D-0AD1F4941DA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40ec46f34648d5"/>
          <a:srcRect xmlns:a="http://schemas.openxmlformats.org/drawingml/2006/main" l="2433" t="40571" r="2433" b="20286"/>
          <a:stretch xmlns:a="http://schemas.openxmlformats.org/drawingml/2006/main"/>
        </p:blipFill>
        <p:spPr>
          <a:xfrm xmlns:a="http://schemas.openxmlformats.org/drawingml/2006/main">
            <a:off x="609600" y="1960267"/>
            <a:ext cx="10972800" cy="3842341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3EED5107-463F-4385-B663-A4C6A2A3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11–17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AA9855C-ACAA-462E-8471-31D76DE2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39405316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F5AD0EA-60B4-4EA2-961D-313BE00A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Віхи розвитку ШІ (3/3)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EFBDFF-241F-491A-9428-601DED0D52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f66569bfa54c18"/>
          <a:srcRect xmlns:a="http://schemas.openxmlformats.org/drawingml/2006/main" l="2433" t="81143" r="2433" b="0"/>
          <a:stretch xmlns:a="http://schemas.openxmlformats.org/drawingml/2006/main"/>
        </p:blipFill>
        <p:spPr>
          <a:xfrm xmlns:a="http://schemas.openxmlformats.org/drawingml/2006/main">
            <a:off x="609600" y="2955910"/>
            <a:ext cx="10972800" cy="1851055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7FC2B8B-9DCD-4C7D-A7AE-63CAA106C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11–17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32C8C3C-3B3F-498A-B275-6FB880F2F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203548199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E734DFB-B5C7-414B-AE40-FB9403EF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картки в часі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92C6BBC-0338-4376-A784-2D2A8FCF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8B4871A-FDA6-4775-909B-C3CCD594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Розташуйте ELIZA, Deep Blue, Transformer і ChatGPT у часовому порядку.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A80402-B30B-4116-9BE0-4D7B09978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1A4B16D-9F86-4123-8D05-060E5E488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період або рік із книги.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44080D4-5086-483C-9D83-ED8432516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95E159F-0CEE-4BA3-B06A-85C6233C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 кожну віху одним реченням.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0C9344B-C1C3-4026-905B-187DC2ECA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11–17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8C3BD9C-62D6-4613-B9D9-611C75599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20893181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C0B9454-A44A-42AB-9A20-F1F0358B6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Агент та інструменти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6F783BB-79E7-4DF3-9627-38D832870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Агент — система, що використовує інструменти для виконання завдання.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7EFC20F-705F-4A96-8DC4-8170EC609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збереження файла потрібен інструмент створення файлів.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8C12B063-0F54-441D-A8E7-A28C9DE60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публікації потрібен доступ до облікового запису.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0BF2830-D59B-49A2-A0E9-5CAECA53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17–25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3B82395-6C06-43A5-8A2A-C84400EBB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47760593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EB09AD8-EF4E-4942-858F-591A9908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Обговоріть три доручення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0D4DEC7-EFD4-4473-9B31-34A8AA6C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E4436D3-9A64-450E-8831-ABEEA6992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«Запропонуй три назви відео».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228A745-A86C-4F7A-BD13-CB40BADE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42DDA4E-A131-4E4C-943A-0CEFDFE30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«Зроби файл із планом зйомки».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36A9F95-B56C-4D8D-9641-4F591A92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01950AC-2563-439D-BD56-398DD3170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«Опублікуй відео на моєму каналі».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D58E5D7-5BE8-409C-8B64-22198492A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717D2BB-BCA5-4316-83C9-AE4B1BC0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Які інструменти й докази потрібні? Нічого не публікуємо.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03AEE40-7170-4389-BD93-AD1142D1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17–25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4F934AC-0AE4-4726-A769-2E3365CF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201364920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6CB728C-C819-4373-B9EB-36651E44F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Повідомлення «План збережено»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F8B912E-39F0-4C35-87A8-BF3184413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1E8A735-5BB1-412A-A20B-AEBA1575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Де розташований файл?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FD8D82A-514A-4276-B6F4-419919A9B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8414E3A-C5C1-4B33-8518-17AD83601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Яка його назва?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5F3BA29-C74C-4FFA-96A2-88A52B32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19718F9-EC8C-45CA-A7C5-7BAC6107D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можна його відкрити й прочитати план?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B729851-5D8A-45B5-B49B-7B22B9CD9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17–25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D5AA8E6-F99C-4790-80DC-9856A1C63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127119343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14999D8-AC84-4DB5-91C4-AA56C764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27069FA-7E10-4FED-A416-76EC346F5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2CC0FE6-015C-4944-80E9-6846551D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Чим робота ELIZA відрізнялася від сучасного навчання мовної моделі?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CBDB825-F0D7-4EC3-87C6-363007594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ADE8D83D-B2B9-4A51-BDE4-E28A5B0C3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доводить шахова перемога вміння написати добрий лист?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053F8F0-457D-41C2-B9A9-DE8ACD6A2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A8A1FEC-DBE9-430B-A5AA-03E3DDE7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Чого бракує після слів «план збережено», якщо є лише текст у чаті?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3F6EB56-84C2-42DC-9274-97B4534DD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    25–30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341A64A-2FF6-4C3A-81E2-36B74286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1051221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2716369-C9FC-441E-A021-C551D6254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Шлях до чатбота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85A5FFB-8B9A-4B8D-8A26-451893E8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BDF61AE-AFBF-4693-8D58-741D3D62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аркуші розмістіть чотири історичні віхи з датами й поясненнями.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004F739-8195-439C-BE46-39D97DD3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09E05AF-6D10-47DD-9225-22C32D31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Порівняйте «Запропонуй назву відео» та «Збережи план у файл».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582F52D-DE26-4831-9E12-BBE8EB783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2E5419F-332B-4541-8080-0FC8DA5B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Укажіть, де потрібний інструмент.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0B13268-2C7E-40CE-8590-9453BC5E1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E59DA62-182F-4C56-9483-8D3DFCCE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14552919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73F2153-6055-4E49-A12F-D72C10D64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Ознаки готової роботи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B856A83-337D-4283-8C25-B86E531CF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3AFECC5-14C8-4D37-9CAD-FD46793F8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Чотири віхи мають правильний порядок і дати.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5C25207-2852-4C90-B043-BBD9F0AEE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3096648-7AD9-471C-AB6E-D32B4D7F7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 пояснюєте, що задають правила та що налаштовує навчання.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F39992D-C50D-4CA5-A568-7E3BFF2D8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00C4DDB-07E2-4803-A260-833FF2DDE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Для кожного доручення названо результат, який можна перевірити.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BB985467-389D-48B0-A458-7684DB07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02    Книга: с. 12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698E88A-7338-4007-9F83-EB7445B17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126D76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126D76"/>
                </a:solidFill>
                <a:latin typeface="Calibri"/>
                <a:ea typeface="Calibri"/>
                <a:cs typeface="Calibri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8986515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2026-11-01T12:22:02.5910000Z</dcterms:created>
  <dcterms:modified xsi:type="dcterms:W3CDTF">2026-11-01T12:22:02.5910000Z</dcterms:modified>
</coreProperties>
</file>