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13961edf314839" /><Relationship Type="http://schemas.openxmlformats.org/officeDocument/2006/relationships/extended-properties" Target="/docProps/app.xml" Id="R9c956e4525264fe1" /><Relationship Type="http://schemas.openxmlformats.org/officeDocument/2006/relationships/officeDocument" Target="/ppt/presentation.xml" Id="R75a3fccd901841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b56e6c3ddd45ff"/>
  </p:sldMasterIdLst>
  <p:notesMasterIdLst>
    <p:notesMasterId xmlns:r="http://schemas.openxmlformats.org/officeDocument/2006/relationships" r:id="R4e54ec94dc3947d3"/>
  </p:notesMasterIdLst>
  <p:sldIdLst>
    <p:sldId xmlns:r="http://schemas.openxmlformats.org/officeDocument/2006/relationships" id="256" r:id="R906aa52795d54273"/>
    <p:sldId xmlns:r="http://schemas.openxmlformats.org/officeDocument/2006/relationships" id="257" r:id="R41c8a7005e4e47cc"/>
    <p:sldId xmlns:r="http://schemas.openxmlformats.org/officeDocument/2006/relationships" id="258" r:id="Rcd887620f4f9418d"/>
    <p:sldId xmlns:r="http://schemas.openxmlformats.org/officeDocument/2006/relationships" id="259" r:id="Rdabe477b29984a1b"/>
    <p:sldId xmlns:r="http://schemas.openxmlformats.org/officeDocument/2006/relationships" id="260" r:id="Rc330fa2a8f8a41dc"/>
    <p:sldId xmlns:r="http://schemas.openxmlformats.org/officeDocument/2006/relationships" id="261" r:id="R3cf2bf9d03a14ebc"/>
    <p:sldId xmlns:r="http://schemas.openxmlformats.org/officeDocument/2006/relationships" id="262" r:id="Rf399644a2a854fa5"/>
    <p:sldId xmlns:r="http://schemas.openxmlformats.org/officeDocument/2006/relationships" id="263" r:id="Rf9be674ef85c4173"/>
    <p:sldId xmlns:r="http://schemas.openxmlformats.org/officeDocument/2006/relationships" id="264" r:id="R5357995bee464bd8"/>
    <p:sldId xmlns:r="http://schemas.openxmlformats.org/officeDocument/2006/relationships" id="265" r:id="Re8f5be374e244ae4"/>
    <p:sldId xmlns:r="http://schemas.openxmlformats.org/officeDocument/2006/relationships" id="266" r:id="R10633b6eb8a34a0a"/>
    <p:sldId xmlns:r="http://schemas.openxmlformats.org/officeDocument/2006/relationships" id="267" r:id="R742204dcf1b14e55"/>
    <p:sldId xmlns:r="http://schemas.openxmlformats.org/officeDocument/2006/relationships" id="268" r:id="R3ed39ccadd504c86"/>
    <p:sldId xmlns:r="http://schemas.openxmlformats.org/officeDocument/2006/relationships" id="269" r:id="R357811c2460d4ffd"/>
    <p:sldId xmlns:r="http://schemas.openxmlformats.org/officeDocument/2006/relationships" id="270" r:id="Ra2f1146c34c941f7"/>
    <p:sldId xmlns:r="http://schemas.openxmlformats.org/officeDocument/2006/relationships" id="271" r:id="R1be04cfda27e42c9"/>
    <p:sldId xmlns:r="http://schemas.openxmlformats.org/officeDocument/2006/relationships" id="272" r:id="R3e4440f95ddb48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0f2fbf79b14b87" /><Relationship Type="http://schemas.openxmlformats.org/officeDocument/2006/relationships/slideMaster" Target="/ppt/slideMasters/slideMaster1.xml" Id="R68b56e6c3ddd45ff" /><Relationship Type="http://schemas.openxmlformats.org/officeDocument/2006/relationships/notesMaster" Target="/ppt/notesMasters/notesMaster1.xml" Id="R4e54ec94dc3947d3" /><Relationship Type="http://schemas.openxmlformats.org/officeDocument/2006/relationships/presProps" Target="/ppt/presProps.xml" Id="R44fcd9520a344d32" /><Relationship Type="http://schemas.openxmlformats.org/officeDocument/2006/relationships/tableStyles" Target="/ppt/tableStyles.xml" Id="Rbf1114c03aae46c1" /><Relationship Type="http://schemas.openxmlformats.org/officeDocument/2006/relationships/slide" Target="/ppt/slides/slide1.xml" Id="R906aa52795d54273" /><Relationship Type="http://schemas.openxmlformats.org/officeDocument/2006/relationships/slide" Target="/ppt/slides/slide2.xml" Id="R41c8a7005e4e47cc" /><Relationship Type="http://schemas.openxmlformats.org/officeDocument/2006/relationships/slide" Target="/ppt/slides/slide3.xml" Id="Rcd887620f4f9418d" /><Relationship Type="http://schemas.openxmlformats.org/officeDocument/2006/relationships/slide" Target="/ppt/slides/slide4.xml" Id="Rdabe477b29984a1b" /><Relationship Type="http://schemas.openxmlformats.org/officeDocument/2006/relationships/slide" Target="/ppt/slides/slide5.xml" Id="Rc330fa2a8f8a41dc" /><Relationship Type="http://schemas.openxmlformats.org/officeDocument/2006/relationships/slide" Target="/ppt/slides/slide6.xml" Id="R3cf2bf9d03a14ebc" /><Relationship Type="http://schemas.openxmlformats.org/officeDocument/2006/relationships/slide" Target="/ppt/slides/slide7.xml" Id="Rf399644a2a854fa5" /><Relationship Type="http://schemas.openxmlformats.org/officeDocument/2006/relationships/slide" Target="/ppt/slides/slide8.xml" Id="Rf9be674ef85c4173" /><Relationship Type="http://schemas.openxmlformats.org/officeDocument/2006/relationships/slide" Target="/ppt/slides/slide9.xml" Id="R5357995bee464bd8" /><Relationship Type="http://schemas.openxmlformats.org/officeDocument/2006/relationships/slide" Target="/ppt/slides/slide10.xml" Id="Re8f5be374e244ae4" /><Relationship Type="http://schemas.openxmlformats.org/officeDocument/2006/relationships/slide" Target="/ppt/slides/slide11.xml" Id="R10633b6eb8a34a0a" /><Relationship Type="http://schemas.openxmlformats.org/officeDocument/2006/relationships/slide" Target="/ppt/slides/slide12.xml" Id="R742204dcf1b14e55" /><Relationship Type="http://schemas.openxmlformats.org/officeDocument/2006/relationships/slide" Target="/ppt/slides/slide13.xml" Id="R3ed39ccadd504c86" /><Relationship Type="http://schemas.openxmlformats.org/officeDocument/2006/relationships/slide" Target="/ppt/slides/slide14.xml" Id="R357811c2460d4ffd" /><Relationship Type="http://schemas.openxmlformats.org/officeDocument/2006/relationships/slide" Target="/ppt/slides/slide15.xml" Id="Ra2f1146c34c941f7" /><Relationship Type="http://schemas.openxmlformats.org/officeDocument/2006/relationships/slide" Target="/ppt/slides/slide16.xml" Id="R1be04cfda27e42c9" /><Relationship Type="http://schemas.openxmlformats.org/officeDocument/2006/relationships/slide" Target="/ppt/slides/slide17.xml" Id="R3e4440f95ddb48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08ac2b3b2a48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3b42eab0fd4eff" /><Relationship Type="http://schemas.openxmlformats.org/officeDocument/2006/relationships/notesMaster" Target="/ppt/notesMasters/notesMaster1.xml" Id="Rc46872afe0cb4b1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5cce6c0fa94915" /><Relationship Type="http://schemas.openxmlformats.org/officeDocument/2006/relationships/notesMaster" Target="/ppt/notesMasters/notesMaster1.xml" Id="R1611c4a25913473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5765db08c24fc9" /><Relationship Type="http://schemas.openxmlformats.org/officeDocument/2006/relationships/notesMaster" Target="/ppt/notesMasters/notesMaster1.xml" Id="Ree033fab495d44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1cd93e008d4d2e" /><Relationship Type="http://schemas.openxmlformats.org/officeDocument/2006/relationships/notesMaster" Target="/ppt/notesMasters/notesMaster1.xml" Id="R8c1f2b5b25fc43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a5f5e8bc11e44fb" /><Relationship Type="http://schemas.openxmlformats.org/officeDocument/2006/relationships/notesMaster" Target="/ppt/notesMasters/notesMaster1.xml" Id="R5b4609c317c1466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cad49ca5f34b67" /><Relationship Type="http://schemas.openxmlformats.org/officeDocument/2006/relationships/notesMaster" Target="/ppt/notesMasters/notesMaster1.xml" Id="Rcc7928846fe943f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9275f2a78643cb" /><Relationship Type="http://schemas.openxmlformats.org/officeDocument/2006/relationships/notesMaster" Target="/ppt/notesMasters/notesMaster1.xml" Id="Rf548943d84a54b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46649a243304af5" /><Relationship Type="http://schemas.openxmlformats.org/officeDocument/2006/relationships/notesMaster" Target="/ppt/notesMasters/notesMaster1.xml" Id="R86c4d1e35eb940e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4c84951bd9b4011" /><Relationship Type="http://schemas.openxmlformats.org/officeDocument/2006/relationships/notesMaster" Target="/ppt/notesMasters/notesMaster1.xml" Id="R2276564d96154f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7e53b20996458b" /><Relationship Type="http://schemas.openxmlformats.org/officeDocument/2006/relationships/notesMaster" Target="/ppt/notesMasters/notesMaster1.xml" Id="Rf15d0fadd46844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d5a640e5bdf4a93" /><Relationship Type="http://schemas.openxmlformats.org/officeDocument/2006/relationships/notesMaster" Target="/ppt/notesMasters/notesMaster1.xml" Id="R8a03997f0c7944d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571a908f9f7488e" /><Relationship Type="http://schemas.openxmlformats.org/officeDocument/2006/relationships/notesMaster" Target="/ppt/notesMasters/notesMaster1.xml" Id="R09259b26655640c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1c3ccd2e78348ec" /><Relationship Type="http://schemas.openxmlformats.org/officeDocument/2006/relationships/notesMaster" Target="/ppt/notesMasters/notesMaster1.xml" Id="R0b5b092be6c945b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bf3a651993b4752" /><Relationship Type="http://schemas.openxmlformats.org/officeDocument/2006/relationships/notesMaster" Target="/ppt/notesMasters/notesMaster1.xml" Id="Rcd1be194ae6f4ce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e1a874a5f5c4aa3" /><Relationship Type="http://schemas.openxmlformats.org/officeDocument/2006/relationships/notesMaster" Target="/ppt/notesMasters/notesMaster1.xml" Id="R721c3ab94f334a4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e9a643a6c034105" /><Relationship Type="http://schemas.openxmlformats.org/officeDocument/2006/relationships/notesMaster" Target="/ppt/notesMasters/notesMaster1.xml" Id="Rb422e7ed2467430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4303327a38e431a" /><Relationship Type="http://schemas.openxmlformats.org/officeDocument/2006/relationships/notesMaster" Target="/ppt/notesMasters/notesMaster1.xml" Id="R62b49d522f894a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Відкрийте схему роботи моделі з уроку 3 та абзац із вихідними даними про чашку.</a:t>
            </a:r>
          </a:p>
          <a:p xmlns:a="http://schemas.openxmlformats.org/drawingml/2006/main">
            <a:r>
              <a:t>Підготуйте три картки: чашка, зошит, телефон; ноутбук на вихідну картку не додавайте.</a:t>
            </a:r>
          </a:p>
          <a:p xmlns:a="http://schemas.openxmlformats.org/drawingml/2006/main">
            <a:r>
              <a:t>У Блокноті підготуйте фразу «Олена поставила чашку на…» і два продовження: «стіл», «полицю».</a:t>
            </a:r>
          </a:p>
          <a:p xmlns:a="http://schemas.openxmlformats.org/drawingml/2006/main">
            <a:r>
              <a:t>Надрукуйте на кожну пару вихідні факти та твердження «Чашка стоїть біля ноутбука». Позначте його як навчальну помилку, а не результат реального запуску.</a:t>
            </a:r>
          </a:p>
          <a:p xmlns:a="http://schemas.openxmlformats.org/drawingml/2006/main">
            <a:r>
              <a:t>Приготуйте аркуші з колонками «відомо», «припущено», «треба уточнити». Доступ до чату для заняття не потрібний.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Учасник відділяє вихідні факти про чашку від вигаданого розташування.</a:t>
            </a:r>
          </a:p>
          <a:p xmlns:a="http://schemas.openxmlformats.org/drawingml/2006/main">
            <a:r>
              <a:t>Пояснює, що навчання змінює параметри, а поточне повідомлення дає матеріал для відповіді.</a:t>
            </a:r>
          </a:p>
          <a:p xmlns:a="http://schemas.openxmlformats.org/drawingml/2006/main">
            <a:r>
              <a:t>Розрізняє модель, застосунок і агента на конкретних завданнях.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Варіанти «стіл» і «полицю» можуть звучати природно. Жоден варіант не оголошуйте фактом без вихідних даних.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0–4 хв. Правдоподібне продовження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Закінчіть фразу про чашку одним словом. Варіанти можуть звучати природно, хоча ми не знаємо, де чашка стоїть насправді. Сьогодні саме цю різницю — між доречним реченням і підтвердженим фактом — навчимося помічати.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Блокноті покажіть незавершену фразу. Після відповідей групи впишіть два варіанти поруч, не позначаючи жоден як правильне місце чашки.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пропонує продовження й називає інформацію, якої йому бракує для перевірки. Пара відділяє мовну доречність від знання події.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Правильно назвати відсутність даних про розташування. Сам вибір слова «стіл» ще не є помилкою, доки його не подано як відомий факт.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урок 3, F210. Уточнення в чаті змінює матеріал наступної відповіді; майбутнє навчання визначають окремі правила сервісу.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4–10 хв. Що змінюється під час навчання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Щоб упізнавати різні чашки, програмі показують приклади й налаштовують числові параметри. Мовна модель навчається, зокрема, передбачати частини тексту за оточенням; подальше навчання допомагає виконувати інструкції. Під час нашої розмови вона використовує вже налаштовані параметри. Нове уточнення дає інший матеріал для відповіді, а не миттєво перенавчає всю модель.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схемі книги спершу виділіть навчання, потім окремий шлях повідомлення до відповіді. Підпишіть два процеси простими словами: «налаштувати» й «використати».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відносять дві дії до потрібного процесу: показати системі багато прикладів і дописати в чаті, що місце чашки невідоме.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Багато навчальних прикладів стосуються налаштування параметрів; уточнення в розмові змінює поточні дані.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Навчання створює параметри заздалегідь. Новий запит використовує вже навчену модель.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окремо налаштування моделі та використання поточного повідомлення. Учасники відносять приклади до потрібного процесу.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Навчання створює параметри заздалегідь. Новий запит використовує вже навчену модель.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окремо налаштування моделі та використання поточного повідомлення. Учасники відносять приклади до потрібного процесу.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Навчання створює параметри заздалегідь. Новий запит використовує вже навчену модель.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окремо налаштування моделі та використання поточного повідомлення. Учасники відносять приклади до потрібного процесу.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F211. Це спрощене пояснення; точного поділу української фрази на токени не вигадуємо.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10–17 хв. Токени й непідтверджена подробиця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Модель працює з токенами: це можуть бути слова, частини слів або знаки. Вибраний фрагмент додається до тексту, після чого формується наступний. Зараз ми не рахуємо токени й не малюємо їх точний поділ. Нам важливо, що правдоподібне продовження може додати факт, якого джерело не містить.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три книжкові рядки про чашку, зошит і телефон. Поруч наберіть навчальне твердження «Чашка стоїть біля ноутбука». Виділіть окремо місце й ноутбук.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Кожна пара заповнює три колонки. У «відомо» записує предмети й намір; у «припущено» — місце та ноутбук; у «треба уточнити» — реальне розташування.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Учасник знаходить дві непідтверджені подробиці, а не тільки виправляє слово «ноутбук» на інший вигаданий предмет.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Прочитайте всі три твердження. Вправа виконується на папері; надсилати їх у чат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Вихідні дані</a:t>
            </a:r>
          </a:p>
          <a:p xmlns:a="http://schemas.openxmlformats.org/drawingml/2006/main">
            <a:r>
              <a:t>Олена має чашку, зошит і телефон. Вона хоче звільнити місце для роботи. Де зараз стоїть чашка, не сказано.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Відомі предмети й намір. Розташування чашки та наявність ноутбука не встановлені.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Ключ: невідомі і розташування, і наявність ноутбука. Підміна одного вигаданого предмета іншим проблему не усуває.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ChatGPT є продуктом, який може пропонувати різні моделі. Доступ агента до файла потрібно надати окремо.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17–25 хв. Виправлення й вибір інструмента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Корисну пораду можна зберегти, прибравши вигадане. Пропозиція перенести чашку в безпечне місце не стверджує, де вона стоїть зараз. Модель складає відповідь, застосунок показує поле та кнопки, а агент може використовувати інструменти. Для файла потрібен доступ до папки; для субтитрів — робота зі звуком.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готове уточнення з prompts. На дошці зіставте пояснення — чат, файли сайту — агент із папкою, звук у текст — розпізнавання мовлення.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Пара переписує невдалу відповідь у загальну пораду й пояснює кожне вилучення. Потім кожен сам вибирає тип інструмента для одного запропонованого завдання.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Порада не містить нового вигаданого місця. Учасник не називає ChatGPT однією незмінною моделлю й не надає звичайному чату уявного доступу до папки.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 парі перепишіть навчальну помилку в пораду без твердження про початкове місце чашки. Не називайте ручну редактуру запуском моделі.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Уточнення до невдалої відповіді</a:t>
            </a:r>
          </a:p>
          <a:p xmlns:a="http://schemas.openxmlformats.org/drawingml/2006/main">
            <a:r>
              <a:t>Розташування чашки невідоме. Прибери це твердження, збережи загальну пораду.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Наприклад, пропозиція прибрати чашку в безпечне місце без опису її початкового розташування.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 книзі основні сімейства — ChatGPT/Codex, Claude/Claude Code, Gemini/Antigravity. Для свіжих фактів потрібні пошук і відкриті джерела.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Прийнятний приклад: прибрати чашку в безпечне місце. Він не повідомляє, де вона стояла.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Навчання змінює параметри, відповідь використовує їх і поточні дані. 2. Ні, ноутбук не згаданий. 3. Застосунок надає інтерфейс і доступ до різних моделей.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25–30 хв. Самостійний висновок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Сьогодні ми перевіряли не красу фрази, а її зв’язок із даними. Удома візьміть інший предмет і зробіть книжкову пару речень: лише факти та факт із доданою здогадкою. Позначити невідоме — корисний результат перевірки, а не недолік відповіді.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Поверніть три вихідні рядки й приберіть виправлення, щоб учасники пояснили рішення без підказки. Покажіть назву аркуша «Факт і здогадка».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читає власну виправлену пораду й відповідає на два вихідні запитання. Наприкінці коротко називає предмет для домашньої вправи.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Пояснення містить посилання на вихідні дані. Власна історія або особисті фотографії не потрібні: достатньо книжки чи іншого звичайного предмета.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Навчання й відповідь на повідомлення — те саме?</a:t>
            </a:r>
          </a:p>
          <a:p xmlns:a="http://schemas.openxmlformats.org/drawingml/2006/main">
            <a:r>
              <a:t>Відповідь: Ні. Навчання налаштовує параметри; відповідь використовує їх разом із поточними даними.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Помічник написав, що чашка стоїть біля ноутбука, хоча місця й ноутбука в даних немає. Це факт чи здогадка?</a:t>
            </a:r>
          </a:p>
          <a:p xmlns:a="http://schemas.openxmlformats.org/drawingml/2006/main">
            <a:r>
              <a:t>Відповідь: Непідтверджена здогадка. У даних не вказано ні місця чашки, ні ноутбука.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У ChatGPT можна вибрати різні моделі. Чому назва застосунку не означає одну модель?</a:t>
            </a:r>
          </a:p>
          <a:p xmlns:a="http://schemas.openxmlformats.org/drawingml/2006/main">
            <a:r>
              <a:t>Відповідь: Застосунок надає інтерфейс і доступ до моделей, а вибрана модель складає відповідь.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Яких даних бракує, щоб стверджувати, де стоїть чашка?</a:t>
            </a:r>
          </a:p>
          <a:p xmlns:a="http://schemas.openxmlformats.org/drawingml/2006/main">
            <a:r>
              <a:t>Відповідь: Прямого повідомлення або перевіреного спостереження її місця.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 поле повідомлення є самою моделлю?</a:t>
            </a:r>
          </a:p>
          <a:p xmlns:a="http://schemas.openxmlformats.org/drawingml/2006/main">
            <a:r>
              <a:t>Відповідь: Ні. Це частина застосунку; модель опрацьовує дані й складає відповідь.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Домашня робота — 15 хвилин. Достатньо книжки чи іншого звичайного предмета; особиста фотографія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Запишіть на папері три правдиві відомості про інший предмет, наприклад книжку: назву, колір обкладинки й мову. Місце, де вона лежить, не зазначайте.</a:t>
            </a:r>
          </a:p>
          <a:p xmlns:a="http://schemas.openxmlformats.org/drawingml/2006/main">
            <a:r>
              <a:t>2. Складіть два речення: одне лише з цих фактів, друге — з доданою здогадкою про місце. На аркуші «Факт і здогадка» підкресліть непідтверджене й поясніть, яких даних бракує. Правильна перевірка знаходить додану подробицю, навіть коли вона звучить правдоподібно.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Є три перевірювані відомості про інший предмет; місце навмисно не зазначене.</a:t>
            </a:r>
          </a:p>
          <a:p xmlns:a="http://schemas.openxmlformats.org/drawingml/2006/main">
            <a:r>
              <a:t>Два речення різняться наявністю здогадки, яку чітко підкреслено.</a:t>
            </a:r>
          </a:p>
          <a:p xmlns:a="http://schemas.openxmlformats.org/drawingml/2006/main">
            <a:r>
              <a:t>Пояснено, яких даних бракує для підтвердження доданої подробиці.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3, с. 16. Сценарій L03.</a:t>
            </a:r>
          </a:p>
          <a:p xmlns:a="http://schemas.openxmlformats.org/drawingml/2006/main">
            <a:r>
              <a:t>Google — Introduction to Large Language Models: https://developers.google.com/machine-learning/crash-course/llm</a:t>
            </a:r>
          </a:p>
          <a:p xmlns:a="http://schemas.openxmlformats.org/drawingml/2006/main">
            <a:r>
              <a:t>Google — LLMs: What's a large language model?: https://developers.google.com/machine-learning/crash-course/llm/transformers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відсутності чату вся вправа лишається паперовою перевіркою фактів; роботу сервісу не зараховуємо.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Факти та здогадки: Виділено і невідоме місце, і не згаданий ноутбук.</a:t>
            </a:r>
          </a:p>
          <a:p xmlns:a="http://schemas.openxmlformats.org/drawingml/2006/main">
            <a:r>
              <a:t>Доказ: Заповнені колонки про чашку.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Механізм відповіді: Навчання та відповідь не ототожнено; точний поділ на токени не вигадано.</a:t>
            </a:r>
          </a:p>
          <a:p xmlns:a="http://schemas.openxmlformats.org/drawingml/2006/main">
            <a:r>
              <a:t>Доказ: Пояснення двох процесів на схемі.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Коректне виправлення: Збережено корисну дію без нових фактів про початковий стан.</a:t>
            </a:r>
          </a:p>
          <a:p xmlns:a="http://schemas.openxmlformats.org/drawingml/2006/main">
            <a:r>
              <a:t>Доказ: Переписана порада.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Надішліть три рядки й пробне твердження текстом. Учасник повертає колонки та виправлення; може пояснити рішення голосом або письмово. Не потрібні камера, особиста фотографія чи реєстрація.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Уся вправа можлива на папері. Якщо викладач вирішив показати живий чат, але він недоступний, використайте позначену навчальну відповідь; не називайте її фактичним результатом моделі.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Попросіть перетворити одну непідтверджену подробицю на запитання до власника даних, зберігши решту корисної поради.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50bc0bb767452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09452ed7ae433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dd57915ee8462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5cd24993b64c0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4e31d9c1a94ee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a9a422335440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FFDFA0-2F64-4B35-A430-C05A16D48E5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EC09D79-7AF5-4158-8DB1-3C42103C3DC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8F8C12F-5AD3-4AE8-92AB-076537D043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161A60-EF28-47C8-85B7-40358454B9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19E7FC2-2E57-42A5-A420-82C607ADE6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55E875F-7096-4509-A88B-9DCF03C044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98F0B27-29C0-46C1-8C6C-EC8E6BD2936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8DCF814-E74E-48D2-B1AD-3C3833FFC82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2AC3EE-A59B-42AE-BD92-CB5216409A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FD2BCF1-AAB4-4A25-95BF-6C514AE804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32696ca51649f0" /><Relationship Type="http://schemas.openxmlformats.org/officeDocument/2006/relationships/slideLayout" Target="/ppt/slideLayouts/slideLayout1.xml" Id="R97cc23b9e38e4c59" /><Relationship Type="http://schemas.openxmlformats.org/officeDocument/2006/relationships/slideLayout" Target="/ppt/slideLayouts/slideLayout2.xml" Id="R0e66878962544170" /><Relationship Type="http://schemas.openxmlformats.org/officeDocument/2006/relationships/slideLayout" Target="/ppt/slideLayouts/slideLayout3.xml" Id="Rbce74327ccfb481a" /><Relationship Type="http://schemas.openxmlformats.org/officeDocument/2006/relationships/slideLayout" Target="/ppt/slideLayouts/slideLayout4.xml" Id="R7b5850a1ab9341cf" /><Relationship Type="http://schemas.openxmlformats.org/officeDocument/2006/relationships/slideLayout" Target="/ppt/slideLayouts/slideLayout5.xml" Id="R06b626ffcbf34d4f" /><Relationship Type="http://schemas.openxmlformats.org/officeDocument/2006/relationships/slideLayout" Target="/ppt/slideLayouts/slideLayout6.xml" Id="Rc5a9378ea24e40a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cc23b9e38e4c59"/>
    <p:sldLayoutId xmlns:r="http://schemas.openxmlformats.org/officeDocument/2006/relationships" id="2147483650" r:id="R0e66878962544170"/>
    <p:sldLayoutId xmlns:r="http://schemas.openxmlformats.org/officeDocument/2006/relationships" id="2147483651" r:id="Rbce74327ccfb481a"/>
    <p:sldLayoutId xmlns:r="http://schemas.openxmlformats.org/officeDocument/2006/relationships" id="2147483652" r:id="R7b5850a1ab9341cf"/>
    <p:sldLayoutId xmlns:r="http://schemas.openxmlformats.org/officeDocument/2006/relationships" id="2147483653" r:id="R06b626ffcbf34d4f"/>
    <p:sldLayoutId xmlns:r="http://schemas.openxmlformats.org/officeDocument/2006/relationships" id="2147483654" r:id="Rc5a9378ea24e40a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aab12ebcdc4404" /><Relationship Type="http://schemas.openxmlformats.org/officeDocument/2006/relationships/image" Target="/ppt/media/image.jpeg" Id="R3a5c765399a4410b" /><Relationship Type="http://schemas.openxmlformats.org/officeDocument/2006/relationships/notesSlide" Target="/ppt/notesSlides/notesSlide1.xml" Id="R0c392509d94248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15751aa9294d97" /><Relationship Type="http://schemas.openxmlformats.org/officeDocument/2006/relationships/notesSlide" Target="/ppt/notesSlides/notesSlide2.xml" Id="Rc538608a6cd640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51bac18b144695" /><Relationship Type="http://schemas.openxmlformats.org/officeDocument/2006/relationships/notesSlide" Target="/ppt/notesSlides/notesSlide3.xml" Id="Rcc140b39330a4cf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23535021c24d99" /><Relationship Type="http://schemas.openxmlformats.org/officeDocument/2006/relationships/notesSlide" Target="/ppt/notesSlides/notesSlide4.xml" Id="Ra3734db58ea6416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4b2d4891ff4105" /><Relationship Type="http://schemas.openxmlformats.org/officeDocument/2006/relationships/image" Target="/ppt/media/image.png" Id="R24c59a0601334eb2" /><Relationship Type="http://schemas.openxmlformats.org/officeDocument/2006/relationships/notesSlide" Target="/ppt/notesSlides/notesSlide5.xml" Id="R34c35d5f38ec4f3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0a6c0271104014" /><Relationship Type="http://schemas.openxmlformats.org/officeDocument/2006/relationships/image" Target="/ppt/media/image2.png" Id="R42c9d9d1b5d740d5" /><Relationship Type="http://schemas.openxmlformats.org/officeDocument/2006/relationships/notesSlide" Target="/ppt/notesSlides/notesSlide6.xml" Id="R9facfedf8bb54a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419ba10d6d48bb" /><Relationship Type="http://schemas.openxmlformats.org/officeDocument/2006/relationships/image" Target="/ppt/media/image3.png" Id="R075f1e8b41174fce" /><Relationship Type="http://schemas.openxmlformats.org/officeDocument/2006/relationships/notesSlide" Target="/ppt/notesSlides/notesSlide7.xml" Id="R9e5d576ec47242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edb99318d64c31" /><Relationship Type="http://schemas.openxmlformats.org/officeDocument/2006/relationships/notesSlide" Target="/ppt/notesSlides/notesSlide8.xml" Id="R65b7f046b92149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4d921ab5314e9c" /><Relationship Type="http://schemas.openxmlformats.org/officeDocument/2006/relationships/notesSlide" Target="/ppt/notesSlides/notesSlide9.xml" Id="Rc737834f7a4d47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3c20d6cbc549c5" /><Relationship Type="http://schemas.openxmlformats.org/officeDocument/2006/relationships/notesSlide" Target="/ppt/notesSlides/notesSlide10.xml" Id="R082fa556e8b3415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29e9ac219a410d" /><Relationship Type="http://schemas.openxmlformats.org/officeDocument/2006/relationships/notesSlide" Target="/ppt/notesSlides/notesSlide11.xml" Id="R7d4b3cf67f8e4d0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fb43d26bc84bc4" /><Relationship Type="http://schemas.openxmlformats.org/officeDocument/2006/relationships/notesSlide" Target="/ppt/notesSlides/notesSlide12.xml" Id="R2625c5881aa04dd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33838f306942c0" /><Relationship Type="http://schemas.openxmlformats.org/officeDocument/2006/relationships/notesSlide" Target="/ppt/notesSlides/notesSlide13.xml" Id="R78ff93cd7b85499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5942d1bae74095" /><Relationship Type="http://schemas.openxmlformats.org/officeDocument/2006/relationships/notesSlide" Target="/ppt/notesSlides/notesSlide14.xml" Id="R80f63be2b8c5450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ad98ea789a4c72" /><Relationship Type="http://schemas.openxmlformats.org/officeDocument/2006/relationships/notesSlide" Target="/ppt/notesSlides/notesSlide15.xml" Id="R4be038951f844a5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dead1cb41d4a28" /><Relationship Type="http://schemas.openxmlformats.org/officeDocument/2006/relationships/notesSlide" Target="/ppt/notesSlides/notesSlide16.xml" Id="Rf4f481a1ec0f449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1a14c02c444c14" /><Relationship Type="http://schemas.openxmlformats.org/officeDocument/2006/relationships/notesSlide" Target="/ppt/notesSlides/notesSlide17.xml" Id="R5b9e6abebdbb438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A4B513CB-317E-4F00-9490-22584F68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09A5F22-FC7D-46E7-8415-D0DA9FDF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ШІ складає відповідь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3F7229-2397-4C7F-9359-0E701E48C9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5c765399a4410b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37253B17-FA45-4D46-ADE0-A63707454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30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5F3A438-AF8F-4E3C-9BE6-096CD0BA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273B101-77AC-46B2-87D7-7E1BAED8D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 / 17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E2886138-11C8-4F57-96EE-0CD0E35B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9219530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66341B-5E47-4B3A-A803-56F6A65B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E7A939A-BE53-4357-85B4-28D96BDAC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Відділите факти про чашку від здогадок.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AE69129-F487-4CAF-AEC9-C56CDF580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Поясните різницю між навчанням і відповіддю.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3A9B0CF-C73C-4791-A5A4-0EFF116D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Виберете інструмент під потрібний результат.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F95EDBA-664A-4F30-A001-0E915216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A2AF483-92B5-4EBB-BB4A-3DE27FAC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2 / 17</a:t>
            </a:r>
          </a:p>
        </p:txBody>
      </p:sp>
    </p:spTree>
    <p:extLst>
      <p:ext uri="{BB962C8B-B14F-4D97-AF65-F5344CB8AC3E}">
        <p14:creationId xmlns:p14="http://schemas.microsoft.com/office/powerpoint/2010/main" val="10438855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BC32F1F-CD51-4259-952A-97E5997B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Продовження фрази про чашку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34B8912-1E0E-4C3B-830B-84249434C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E448F8A-B3AD-4390-8DCC-775099C7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«Олена поставила чашку на…»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D73C621-9BE2-4951-87FF-7BA61C86F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DEAD9BF-C6F8-4657-B982-B6EFF0822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Запропонуйте доречне продовження.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41E4150-0AE5-4434-B8B4-1138DBE6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5098F76-DFA0-4A18-96D3-003259FC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Якої інформації бракує, щоб знати справжнє місце чашки?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BFD699B-3057-43A9-81F5-95C2788F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0–4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103FA92-9E2E-4968-9430-A905F400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3 / 17</a:t>
            </a:r>
          </a:p>
        </p:txBody>
      </p:sp>
    </p:spTree>
    <p:extLst>
      <p:ext uri="{BB962C8B-B14F-4D97-AF65-F5344CB8AC3E}">
        <p14:creationId xmlns:p14="http://schemas.microsoft.com/office/powerpoint/2010/main" val="1600664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A0B55DE-2AFB-4E14-BD08-DB795896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Навчання моделі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4A7AA83-4F67-4CF2-9FD8-DA8F1823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Параметри — числові налаштування моделі, які змінюють під час навчання.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107E3E1-D9FD-4428-8969-839E7AF0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Мовна модель навчається передбачати частини тексту за оточенням.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A808281-20F8-4F31-B35D-FABE201A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розмові вона використовує ці налаштування й поточні дані.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BBA4A2D-AD73-4720-8F0B-50EFDE63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4–10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36D943B-BE2C-4BFF-80B6-152B27A04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4 / 17</a:t>
            </a:r>
          </a:p>
        </p:txBody>
      </p:sp>
    </p:spTree>
    <p:extLst>
      <p:ext uri="{BB962C8B-B14F-4D97-AF65-F5344CB8AC3E}">
        <p14:creationId xmlns:p14="http://schemas.microsoft.com/office/powerpoint/2010/main" val="19872244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0D1CFC1-15BA-4240-920F-4F2340F97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Навчання та побудова відповіді (1/3)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B6D23-E5EF-492F-A2A6-A510AB690D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c59a0601334eb2"/>
          <a:srcRect xmlns:a="http://schemas.openxmlformats.org/drawingml/2006/main" l="2433" t="0" r="2433" b="67581"/>
          <a:stretch xmlns:a="http://schemas.openxmlformats.org/drawingml/2006/main"/>
        </p:blipFill>
        <p:spPr>
          <a:xfrm xmlns:a="http://schemas.openxmlformats.org/drawingml/2006/main">
            <a:off x="609600" y="2222064"/>
            <a:ext cx="10972800" cy="3318746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744925B-5A90-4FAD-8C0E-06C71D62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4–10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C182B0F-AEBA-4FDD-99E4-6065E5BBA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5 / 17</a:t>
            </a:r>
          </a:p>
        </p:txBody>
      </p:sp>
    </p:spTree>
    <p:extLst>
      <p:ext uri="{BB962C8B-B14F-4D97-AF65-F5344CB8AC3E}">
        <p14:creationId xmlns:p14="http://schemas.microsoft.com/office/powerpoint/2010/main" val="6629075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37A18EA-C821-4B94-8AF4-963FE825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Навчання та побудова відповіді (2/3)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8B7F89-5002-4104-9C43-FA50ED71B4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c9d9d1b5d740d5"/>
          <a:srcRect xmlns:a="http://schemas.openxmlformats.org/drawingml/2006/main" l="2433" t="33790" r="2433" b="33790"/>
          <a:stretch xmlns:a="http://schemas.openxmlformats.org/drawingml/2006/main"/>
        </p:blipFill>
        <p:spPr>
          <a:xfrm xmlns:a="http://schemas.openxmlformats.org/drawingml/2006/main">
            <a:off x="609600" y="2222064"/>
            <a:ext cx="10972800" cy="3318746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EDC47B5-7B24-4750-834E-C4A658458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4–10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C6AC78F-2CA4-4DBE-8D9D-3E3D6D1C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6 / 17</a:t>
            </a:r>
          </a:p>
        </p:txBody>
      </p:sp>
    </p:spTree>
    <p:extLst>
      <p:ext uri="{BB962C8B-B14F-4D97-AF65-F5344CB8AC3E}">
        <p14:creationId xmlns:p14="http://schemas.microsoft.com/office/powerpoint/2010/main" val="18639071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E1C8338-BFAE-4002-8350-8BB7C1D2D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Навчання та побудова відповіді (3/3)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019BF-BE30-4E07-B9DE-073EC9B126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5f1e8b41174fce"/>
          <a:srcRect xmlns:a="http://schemas.openxmlformats.org/drawingml/2006/main" l="2433" t="67581" r="50608" b="0"/>
          <a:stretch xmlns:a="http://schemas.openxmlformats.org/drawingml/2006/main"/>
        </p:blipFill>
        <p:spPr>
          <a:xfrm xmlns:a="http://schemas.openxmlformats.org/drawingml/2006/main">
            <a:off x="2404076" y="1619250"/>
            <a:ext cx="7383848" cy="4524375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019507E-16F6-4AFD-919B-30939AA93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4–10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ACFEC92-8894-4D16-8758-08DF11C7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7 / 17</a:t>
            </a:r>
          </a:p>
        </p:txBody>
      </p:sp>
    </p:spTree>
    <p:extLst>
      <p:ext uri="{BB962C8B-B14F-4D97-AF65-F5344CB8AC3E}">
        <p14:creationId xmlns:p14="http://schemas.microsoft.com/office/powerpoint/2010/main" val="16533202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1BF5D0A-D4E7-46B9-BCD5-B592D6777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Токени й продовження тексту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A4724E4-9B9A-4FD7-8C91-C93EBA9A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Токен може бути словом, частиною слова або знаком.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38F981C-B9B8-47B8-8C83-81FF1B83E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Обраний фрагмент додається до тексту; побудова продовжується.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DA39CFC-AE82-4FB2-B43A-A1B7B336D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Доречне продовження може містити непідтверджену подробицю.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42CC017-213B-4A3F-B12D-28FBD9D0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Галюцинація — непідтверджений зміст, поданий як факт.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F1E5CF4-1BBB-492B-8D7B-F08F2931C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10–17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29D86D7-7343-48D6-A945-BC75606D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8 / 17</a:t>
            </a:r>
          </a:p>
        </p:txBody>
      </p:sp>
    </p:spTree>
    <p:extLst>
      <p:ext uri="{BB962C8B-B14F-4D97-AF65-F5344CB8AC3E}">
        <p14:creationId xmlns:p14="http://schemas.microsoft.com/office/powerpoint/2010/main" val="19352673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6E718FB-0DEB-4F07-9C67-7B882750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Вихідні дані про чашку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AF2B9558-0023-4408-8283-48048B07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Олена має чашку, зошит і телефон. Вона хоче звільнити місце для роботи. Де зараз стоїть чашка, не сказано.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461012DB-12F5-4589-9C22-A7BB5E18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L03_prompts.txt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24D2855-C848-498D-B2D6-7BD7B8DE9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10–17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4E126C9-BE4B-4851-AB43-BB13298E0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9 / 17</a:t>
            </a:r>
          </a:p>
        </p:txBody>
      </p:sp>
    </p:spTree>
    <p:extLst>
      <p:ext uri="{BB962C8B-B14F-4D97-AF65-F5344CB8AC3E}">
        <p14:creationId xmlns:p14="http://schemas.microsoft.com/office/powerpoint/2010/main" val="2349238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517F8B4-E600-4528-94EF-C64D6E142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непідтвердженої подробиці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5C71196-5334-4F54-8064-23430B9D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FBF83DD-D8E1-4418-B004-8407FFC56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Навчальна помилка: «Чашка стоїть біля ноутбука».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9594E5A-05BD-47D2-8747-43F62F9D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0FE5208-3514-444A-9681-E81864AD6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Заповніть колонки «відомо», «припущено», «треба уточнити».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CE33154-406A-4D1E-92BA-80123FEB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0B0FCD4-016F-45CA-9F98-961F267A6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у вихідному тексті підставу для кожної подробиці.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3D68607-F733-4D1F-8E6B-5FF0A4D9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10–17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9A6533F-FF80-42E2-9787-AD887BC9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10 / 17</a:t>
            </a:r>
          </a:p>
        </p:txBody>
      </p:sp>
    </p:spTree>
    <p:extLst>
      <p:ext uri="{BB962C8B-B14F-4D97-AF65-F5344CB8AC3E}">
        <p14:creationId xmlns:p14="http://schemas.microsoft.com/office/powerpoint/2010/main" val="6998501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D26369F-0C24-4289-90EC-00816AEC0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Модель, застосунок та агент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F575011-419C-4942-9C44-6696EC60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Модель складає відповідь.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0B96C62-A714-4A2D-ACCD-2773BF0BC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Застосунок надає поле повідомлення, кнопки й історію.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54B4ABD-0AD7-4633-8CBE-9C8002C6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Агент використовує інструменти та результати попередніх дій.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A224398-EC8C-4989-8DB0-EC2AE58ED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17–25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7F6C666-B5CB-4BD6-8E40-8B9B2740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11 / 17</a:t>
            </a:r>
          </a:p>
        </p:txBody>
      </p:sp>
    </p:spTree>
    <p:extLst>
      <p:ext uri="{BB962C8B-B14F-4D97-AF65-F5344CB8AC3E}">
        <p14:creationId xmlns:p14="http://schemas.microsoft.com/office/powerpoint/2010/main" val="17670150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3AC09F3-4CCD-423E-B886-FCDFCBC56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Уточнення до невдалої відповіді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29D7F710-12DB-4394-A1ED-2D32D3C12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Помилка: «Чашка стоїть біля ноутбука». Розташування чашки й наявність ноутбука невідомі. Прибери ці твердження. Запропонуй загальну пораду, як звільнити місце для роботи.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9780ED55-32AB-4AD6-8A44-A6D41FD7A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L03_prompts.txt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1AB231E-56C1-43C1-B152-F0D3D050F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17–25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E939E5F-D3DC-47B4-98F8-CAE6834D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12 / 17</a:t>
            </a:r>
          </a:p>
        </p:txBody>
      </p:sp>
    </p:spTree>
    <p:extLst>
      <p:ext uri="{BB962C8B-B14F-4D97-AF65-F5344CB8AC3E}">
        <p14:creationId xmlns:p14="http://schemas.microsoft.com/office/powerpoint/2010/main" val="12022338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3C6178E-34B3-4B56-9833-925775F73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Інструмент залежить від результату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2AFB526-487F-4F46-9CC5-2EDBB669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Пояснення й чернетка: чат.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FD18286-2721-490A-AF5A-D025CC35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Файли сайта: агент із доступом до папки.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21D8358-583B-4DE3-B389-9147C05BD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Субтитри: розпізнавання мовлення.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9B65B3F-6057-4FFE-8E5D-108C3B23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Зображення: графічний інструмент.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7D2EA59-2D0F-40DE-9F56-346AA734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17–25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72CC824-D8A2-4795-98FE-C87D091A2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13 / 17</a:t>
            </a:r>
          </a:p>
        </p:txBody>
      </p:sp>
    </p:spTree>
    <p:extLst>
      <p:ext uri="{BB962C8B-B14F-4D97-AF65-F5344CB8AC3E}">
        <p14:creationId xmlns:p14="http://schemas.microsoft.com/office/powerpoint/2010/main" val="110645526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3483E09-7C9B-47CD-A5F9-589F1779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Корисна порада без вигадки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32587B7-D1AF-4CBD-83E7-FB1EF38E4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2DC72FC-572A-4444-B3C3-146AC628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Наприклад: «Приберіть чашку в безпечне місце».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ADB5419-21C3-4FA4-8CCD-8066FE4A7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E9543EB-AE9F-4AAE-8A8B-58EAAF297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Порада пропонує дію й не вигадує, де чашка стоїть зараз.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4BB6D58-79BD-4FE0-966A-5084BEFD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2C606A7-2AF3-45F3-851D-C117933A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 за вихідними даними, чому прибрали згадку про ноутбук.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977ADF2-6A63-4453-BC36-9DCF6641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17–25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E25BB93-F4B9-467B-94EA-5C33D60C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14 / 17</a:t>
            </a:r>
          </a:p>
        </p:txBody>
      </p:sp>
    </p:spTree>
    <p:extLst>
      <p:ext uri="{BB962C8B-B14F-4D97-AF65-F5344CB8AC3E}">
        <p14:creationId xmlns:p14="http://schemas.microsoft.com/office/powerpoint/2010/main" val="11219490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F841613-8DE7-4AA2-9CD8-617DFA446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3CADBD7-318F-4F40-A5F2-BF96C2105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749951C-BAE1-4B87-A185-791A30A5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Чим навчання відрізняється від відповіді на повідомлення?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011A883-AA8A-401C-86A1-C8D2860B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60E5F78-5EB0-4540-8B68-016EF27D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є твердження про ноутбук фактом у цій вправі?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86B222F-E308-4385-A7A0-2EDDA3AE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E4178E8-F97F-40DE-BF14-13E6462A7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Чому назва ChatGPT не означає одну незмінну модель?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B19A497-50CC-4E85-A764-BBE2FE851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    25–30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4F18738-72CF-4C53-8D40-CEEB2582C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15 / 17</a:t>
            </a:r>
          </a:p>
        </p:txBody>
      </p:sp>
    </p:spTree>
    <p:extLst>
      <p:ext uri="{BB962C8B-B14F-4D97-AF65-F5344CB8AC3E}">
        <p14:creationId xmlns:p14="http://schemas.microsoft.com/office/powerpoint/2010/main" val="80220040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03C124D-8CA7-42C5-9DAE-71542056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Факт і здогадка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551562C-CD17-4B11-B7A6-BC63B3F8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27DA5F9-3E6B-484C-BA08-F684F8AF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три правдиві відомості про інший предмет; його місце пропустіть.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215916C-7E0A-40FB-8203-1B23AB068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A5C9AFC-534E-4F14-8209-7F17E340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Складіть речення лише з фактами та речення зі здогадкою про місце.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8C10C5F-41E4-4F2E-A22C-E804F742D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7396013-8993-4BA6-A219-4877CC490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Підкресліть додану подробицю й назвіть відсутні дані.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B1092C6-B7F2-4EF4-A74A-5B08AECBE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F6D350D-463C-4103-AFFB-3D2F328DF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16 / 17</a:t>
            </a:r>
          </a:p>
        </p:txBody>
      </p:sp>
    </p:spTree>
    <p:extLst>
      <p:ext uri="{BB962C8B-B14F-4D97-AF65-F5344CB8AC3E}">
        <p14:creationId xmlns:p14="http://schemas.microsoft.com/office/powerpoint/2010/main" val="33208934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99E1F8-5579-41F5-8786-37B8E8C13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2758583-C7E3-47DB-978E-31166A29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5FA7D08-3517-46A7-9C56-2F2837A0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Відоме й припущене відділені.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482277A-4F9E-4E4B-A113-0EF87DF0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3728F24-EA79-4DCE-8B63-A7A45D0B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Виправлена порада зберігає корисну дію.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317233A-FCD8-4695-951E-CAE12CB6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9049AA7-7E06-4FB8-9ACF-9D82FAFB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Пояснення спирається на вихідні дані.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73E7131-7275-4010-94E1-64EFF67A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7E97819-49C7-4666-A991-705C1C75B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Модель, застосунок та агент мають різні ролі.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0E5B217-6771-4B39-BBA8-8B40A361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03    Книга: с. 16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54207BA-4A02-4D66-BBF6-1C4538BEC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17 / 17</a:t>
            </a:r>
          </a:p>
        </p:txBody>
      </p:sp>
    </p:spTree>
    <p:extLst>
      <p:ext uri="{BB962C8B-B14F-4D97-AF65-F5344CB8AC3E}">
        <p14:creationId xmlns:p14="http://schemas.microsoft.com/office/powerpoint/2010/main" val="7650414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2026-11-01T12:22:02.8410000Z</dcterms:created>
  <dcterms:modified xsi:type="dcterms:W3CDTF">2026-11-01T12:22:02.8410000Z</dcterms:modified>
</coreProperties>
</file>