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d49e909b0744b9" /><Relationship Type="http://schemas.openxmlformats.org/officeDocument/2006/relationships/extended-properties" Target="/docProps/app.xml" Id="R40ef1467e8fe46e2" /><Relationship Type="http://schemas.openxmlformats.org/officeDocument/2006/relationships/officeDocument" Target="/ppt/presentation.xml" Id="R4f757abf28084cdc" /></Relationships>
</file>

<file path=ppt/presentation.xml><?xml version="1.0" encoding="utf-8"?>
<p:presentation xmlns:p="http://schemas.openxmlformats.org/presentationml/2006/main">
  <p:sldMasterIdLst>
    <p:sldMasterId xmlns:r="http://schemas.openxmlformats.org/officeDocument/2006/relationships" id="2147483648" r:id="R51c72e8b2e1e4c72"/>
  </p:sldMasterIdLst>
  <p:notesMasterIdLst>
    <p:notesMasterId xmlns:r="http://schemas.openxmlformats.org/officeDocument/2006/relationships" r:id="Re199591835c24fb0"/>
  </p:notesMasterIdLst>
  <p:sldIdLst>
    <p:sldId xmlns:r="http://schemas.openxmlformats.org/officeDocument/2006/relationships" id="256" r:id="R765aae3f5b2e4efa"/>
    <p:sldId xmlns:r="http://schemas.openxmlformats.org/officeDocument/2006/relationships" id="257" r:id="Reacc3e6da19e4ea4"/>
    <p:sldId xmlns:r="http://schemas.openxmlformats.org/officeDocument/2006/relationships" id="258" r:id="Rf65b0455c2f94f3b"/>
    <p:sldId xmlns:r="http://schemas.openxmlformats.org/officeDocument/2006/relationships" id="259" r:id="R51d2984fbad241e9"/>
    <p:sldId xmlns:r="http://schemas.openxmlformats.org/officeDocument/2006/relationships" id="260" r:id="R7d0c0ce3b97648c4"/>
    <p:sldId xmlns:r="http://schemas.openxmlformats.org/officeDocument/2006/relationships" id="261" r:id="Ra39066948aaa46af"/>
    <p:sldId xmlns:r="http://schemas.openxmlformats.org/officeDocument/2006/relationships" id="262" r:id="Rbddc22c3f4cd44ac"/>
    <p:sldId xmlns:r="http://schemas.openxmlformats.org/officeDocument/2006/relationships" id="263" r:id="Rb10e7bee0f384257"/>
    <p:sldId xmlns:r="http://schemas.openxmlformats.org/officeDocument/2006/relationships" id="264" r:id="Re9bdc4d455934459"/>
    <p:sldId xmlns:r="http://schemas.openxmlformats.org/officeDocument/2006/relationships" id="265" r:id="R51be673ae2a24dc2"/>
    <p:sldId xmlns:r="http://schemas.openxmlformats.org/officeDocument/2006/relationships" id="266" r:id="R53ab605a1442472f"/>
    <p:sldId xmlns:r="http://schemas.openxmlformats.org/officeDocument/2006/relationships" id="267" r:id="Rb98cc5d4727941df"/>
    <p:sldId xmlns:r="http://schemas.openxmlformats.org/officeDocument/2006/relationships" id="268" r:id="Ra1c5e1ab10814de5"/>
    <p:sldId xmlns:r="http://schemas.openxmlformats.org/officeDocument/2006/relationships" id="269" r:id="R173d38a6981a45c5"/>
    <p:sldId xmlns:r="http://schemas.openxmlformats.org/officeDocument/2006/relationships" id="270" r:id="R6bd95f8b724f452a"/>
    <p:sldId xmlns:r="http://schemas.openxmlformats.org/officeDocument/2006/relationships" id="271" r:id="R182cd564a07d47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312767ed22d487f" /><Relationship Type="http://schemas.openxmlformats.org/officeDocument/2006/relationships/slideMaster" Target="/ppt/slideMasters/slideMaster1.xml" Id="R51c72e8b2e1e4c72" /><Relationship Type="http://schemas.openxmlformats.org/officeDocument/2006/relationships/notesMaster" Target="/ppt/notesMasters/notesMaster1.xml" Id="Re199591835c24fb0" /><Relationship Type="http://schemas.openxmlformats.org/officeDocument/2006/relationships/presProps" Target="/ppt/presProps.xml" Id="Rca8d87ab0c7d4253" /><Relationship Type="http://schemas.openxmlformats.org/officeDocument/2006/relationships/tableStyles" Target="/ppt/tableStyles.xml" Id="R734e3d47ad4d417a" /><Relationship Type="http://schemas.openxmlformats.org/officeDocument/2006/relationships/slide" Target="/ppt/slides/slide1.xml" Id="R765aae3f5b2e4efa" /><Relationship Type="http://schemas.openxmlformats.org/officeDocument/2006/relationships/slide" Target="/ppt/slides/slide2.xml" Id="Reacc3e6da19e4ea4" /><Relationship Type="http://schemas.openxmlformats.org/officeDocument/2006/relationships/slide" Target="/ppt/slides/slide3.xml" Id="Rf65b0455c2f94f3b" /><Relationship Type="http://schemas.openxmlformats.org/officeDocument/2006/relationships/slide" Target="/ppt/slides/slide4.xml" Id="R51d2984fbad241e9" /><Relationship Type="http://schemas.openxmlformats.org/officeDocument/2006/relationships/slide" Target="/ppt/slides/slide5.xml" Id="R7d0c0ce3b97648c4" /><Relationship Type="http://schemas.openxmlformats.org/officeDocument/2006/relationships/slide" Target="/ppt/slides/slide6.xml" Id="Ra39066948aaa46af" /><Relationship Type="http://schemas.openxmlformats.org/officeDocument/2006/relationships/slide" Target="/ppt/slides/slide7.xml" Id="Rbddc22c3f4cd44ac" /><Relationship Type="http://schemas.openxmlformats.org/officeDocument/2006/relationships/slide" Target="/ppt/slides/slide8.xml" Id="Rb10e7bee0f384257" /><Relationship Type="http://schemas.openxmlformats.org/officeDocument/2006/relationships/slide" Target="/ppt/slides/slide9.xml" Id="Re9bdc4d455934459" /><Relationship Type="http://schemas.openxmlformats.org/officeDocument/2006/relationships/slide" Target="/ppt/slides/slide10.xml" Id="R51be673ae2a24dc2" /><Relationship Type="http://schemas.openxmlformats.org/officeDocument/2006/relationships/slide" Target="/ppt/slides/slide11.xml" Id="R53ab605a1442472f" /><Relationship Type="http://schemas.openxmlformats.org/officeDocument/2006/relationships/slide" Target="/ppt/slides/slide12.xml" Id="Rb98cc5d4727941df" /><Relationship Type="http://schemas.openxmlformats.org/officeDocument/2006/relationships/slide" Target="/ppt/slides/slide13.xml" Id="Ra1c5e1ab10814de5" /><Relationship Type="http://schemas.openxmlformats.org/officeDocument/2006/relationships/slide" Target="/ppt/slides/slide14.xml" Id="R173d38a6981a45c5" /><Relationship Type="http://schemas.openxmlformats.org/officeDocument/2006/relationships/slide" Target="/ppt/slides/slide15.xml" Id="R6bd95f8b724f452a" /><Relationship Type="http://schemas.openxmlformats.org/officeDocument/2006/relationships/slide" Target="/ppt/slides/slide16.xml" Id="R182cd564a07d47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ebc1340e86943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6afe86950b439b" /><Relationship Type="http://schemas.openxmlformats.org/officeDocument/2006/relationships/notesMaster" Target="/ppt/notesMasters/notesMaster1.xml" Id="R5efda3c63af647a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a6ccfdb9f043b2" /><Relationship Type="http://schemas.openxmlformats.org/officeDocument/2006/relationships/notesMaster" Target="/ppt/notesMasters/notesMaster1.xml" Id="R18de2797b50042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dccaae982c41f0" /><Relationship Type="http://schemas.openxmlformats.org/officeDocument/2006/relationships/notesMaster" Target="/ppt/notesMasters/notesMaster1.xml" Id="R47eb6e1dbdc940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73f03dc3a74e57" /><Relationship Type="http://schemas.openxmlformats.org/officeDocument/2006/relationships/notesMaster" Target="/ppt/notesMasters/notesMaster1.xml" Id="Rc4cf59eaf2cb40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e230d5fc70644b2" /><Relationship Type="http://schemas.openxmlformats.org/officeDocument/2006/relationships/notesMaster" Target="/ppt/notesMasters/notesMaster1.xml" Id="R3e543180ad1a45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c07553d7dd49c2" /><Relationship Type="http://schemas.openxmlformats.org/officeDocument/2006/relationships/notesMaster" Target="/ppt/notesMasters/notesMaster1.xml" Id="R43237b89cf4f48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17b547a7f348f1" /><Relationship Type="http://schemas.openxmlformats.org/officeDocument/2006/relationships/notesMaster" Target="/ppt/notesMasters/notesMaster1.xml" Id="R14372a799fa748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a49b085bbd4091" /><Relationship Type="http://schemas.openxmlformats.org/officeDocument/2006/relationships/notesMaster" Target="/ppt/notesMasters/notesMaster1.xml" Id="R4981ab304cfa48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65a04df08547fa" /><Relationship Type="http://schemas.openxmlformats.org/officeDocument/2006/relationships/notesMaster" Target="/ppt/notesMasters/notesMaster1.xml" Id="Ra88e3e82ec2f4f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09c1ce063a345a4" /><Relationship Type="http://schemas.openxmlformats.org/officeDocument/2006/relationships/notesMaster" Target="/ppt/notesMasters/notesMaster1.xml" Id="R87fd53d2d21641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c586c4c658741e1" /><Relationship Type="http://schemas.openxmlformats.org/officeDocument/2006/relationships/notesMaster" Target="/ppt/notesMasters/notesMaster1.xml" Id="R34666448c3bb4a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bf942c75c2420d" /><Relationship Type="http://schemas.openxmlformats.org/officeDocument/2006/relationships/notesMaster" Target="/ppt/notesMasters/notesMaster1.xml" Id="R6383d15244664c6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4c08638aad4bbc" /><Relationship Type="http://schemas.openxmlformats.org/officeDocument/2006/relationships/notesMaster" Target="/ppt/notesMasters/notesMaster1.xml" Id="R42b161dfa318436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79aa5c51fd4d17" /><Relationship Type="http://schemas.openxmlformats.org/officeDocument/2006/relationships/notesMaster" Target="/ppt/notesMasters/notesMaster1.xml" Id="R56a3014869c8432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a8d4bd2918c4a90" /><Relationship Type="http://schemas.openxmlformats.org/officeDocument/2006/relationships/notesMaster" Target="/ppt/notesMasters/notesMaster1.xml" Id="Rd0d37ecd550e44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dc9e459968f40c7" /><Relationship Type="http://schemas.openxmlformats.org/officeDocument/2006/relationships/notesMaster" Target="/ppt/notesMasters/notesMaster1.xml" Id="R7a436a4f56d740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ПІДГОТОВКА</a:t>
            </a:r>
          </a:p>
          <a:p xmlns:a="http://schemas.openxmlformats.org/drawingml/2006/main">
            <a:r>
              <a:t>Перевірте вхід на claude.ai через навчальний запис; підготуйте порожній чат.</a:t>
            </a:r>
          </a:p>
          <a:p xmlns:a="http://schemas.openxmlformats.org/drawingml/2006/main">
            <a:r>
              <a:t>Переконайтеся, що учасники мають Documents\AI-practice\about-me.txt із даними Олени.</a:t>
            </a:r>
          </a:p>
          <a:p xmlns:a="http://schemas.openxmlformats.org/drawingml/2006/main">
            <a:r>
              <a:t>Підготуйте Блокнот і відкрийте вихідний файл; не використовуйте справжні контакти для прикладу.</a:t>
            </a:r>
          </a:p>
          <a:p xmlns:a="http://schemas.openxmlformats.org/drawingml/2006/main">
            <a:r>
              <a:t>Для необов’язкової демонстрації заздалегідь перевірте Desktop, вкладку Code і доступний тариф; не плануйте оплату на занятті.</a:t>
            </a:r>
          </a:p>
          <a:p xmlns:a="http://schemas.openxmlformats.org/drawingml/2006/main">
            <a:r>
              <a:t>Підготуйте книжкові знімки вебчату та Claude Code: офіційна папка app на них відрізняється від нашої AI-practice.</a:t>
            </a:r>
          </a:p>
          <a:p xmlns:a="http://schemas.openxmlformats.org/drawingml/2006/main">
            <a:r>
              <a:t/>
            </a:r>
          </a:p>
          <a:p xmlns:a="http://schemas.openxmlformats.org/drawingml/2006/main">
            <a:r>
              <a:t>Передумови: L04, L05</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ПОВНІ РЕЗУЛЬТАТИ ЗА СЦЕНАРІЄМ</a:t>
            </a:r>
          </a:p>
          <a:p xmlns:a="http://schemas.openxmlformats.org/drawingml/2006/main">
            <a:r>
              <a:t>Передати Claude повний вихідний текст і отримати коротку розповідь від першої особи.</a:t>
            </a:r>
          </a:p>
          <a:p xmlns:a="http://schemas.openxmlformats.org/drawingml/2006/main">
            <a:r>
              <a:t>Прибрати вигадані досягнення та зберегти перевірений intro-claude.txt.</a:t>
            </a:r>
          </a:p>
          <a:p xmlns:a="http://schemas.openxmlformats.org/drawingml/2006/main">
            <a:r>
              <a:t>Розрізнити вебчат Claude і читання локального файла у доступному Claude Code.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Відкрийте файл поруч із чатом. Попросіть назвати одну невідому подробицю, не перетворюючи її на новий факт.</a:t>
            </a:r>
          </a:p>
          <a:p xmlns:a="http://schemas.openxmlformats.org/drawingml/2006/main">
            <a:r>
              <a:t/>
            </a:r>
          </a:p>
          <a:p xmlns:a="http://schemas.openxmlformats.org/drawingml/2006/main">
            <a:r>
              <a:t>ЕТАП 1. 0–5 хв. Один вихідний текст для двох версій</a:t>
            </a:r>
          </a:p>
          <a:p xmlns:a="http://schemas.openxmlformats.org/drawingml/2006/main">
            <a:r>
              <a:t/>
            </a:r>
          </a:p>
          <a:p xmlns:a="http://schemas.openxmlformats.org/drawingml/2006/main">
            <a:r>
              <a:t>СЛОВА ВИКЛАДАЧА</a:t>
            </a:r>
          </a:p>
          <a:p xmlns:a="http://schemas.openxmlformats.org/drawingml/2006/main">
            <a:r>
              <a:t>Ми напишемо коротке представлення Олени для її майбутньої сторінки. Вихідні дані вже існують, тому моделі не потрібно вигадувати професію чи досягнення. Наприкінці ми матимемо перевірений текст, а не лише ввічливу відповідь чату.</a:t>
            </a:r>
          </a:p>
          <a:p xmlns:a="http://schemas.openxmlformats.org/drawingml/2006/main">
            <a:r>
              <a:t/>
            </a:r>
          </a:p>
          <a:p xmlns:a="http://schemas.openxmlformats.org/drawingml/2006/main">
            <a:r>
              <a:t>ПОКАЗ НА ЕКРАНІ</a:t>
            </a:r>
          </a:p>
          <a:p xmlns:a="http://schemas.openxmlformats.org/drawingml/2006/main">
            <a:r>
              <a:t>Відкрийте about-me.txt у Блокноті та claude.ai у браузері. Покажіть окремо заплановані проєкти й рядок про ще не обраний контакт.</a:t>
            </a:r>
          </a:p>
          <a:p xmlns:a="http://schemas.openxmlformats.org/drawingml/2006/main">
            <a:r>
              <a:t/>
            </a:r>
          </a:p>
          <a:p xmlns:a="http://schemas.openxmlformats.org/drawingml/2006/main">
            <a:r>
              <a:t>ДІЇ УЧНІВ</a:t>
            </a:r>
          </a:p>
          <a:p xmlns:a="http://schemas.openxmlformats.org/drawingml/2006/main">
            <a:r>
              <a:t>Учасники читають шість рядків і називають одну річ, якої про Олену не знають. Відповідь записують для себе, не надсилаючи її як новий факт.</a:t>
            </a:r>
          </a:p>
          <a:p xmlns:a="http://schemas.openxmlformats.org/drawingml/2006/main">
            <a:r>
              <a:t/>
            </a:r>
          </a:p>
          <a:p xmlns:a="http://schemas.openxmlformats.org/drawingml/2006/main">
            <a:r>
              <a:t>ПЕРЕВІРКА</a:t>
            </a:r>
          </a:p>
          <a:p xmlns:a="http://schemas.openxmlformats.org/drawingml/2006/main">
            <a:r>
              <a:t>Приклади невідомого: професія, готові проєкти, контакт. Жодного з цих фактів не можна додавати лише тому, що текст звучатиме переконливіше.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Джерела: F212–F215. Якщо запитано телефонне підтвердження, виконуйте його приватно. Основній вправі достатньо доступного чату.</a:t>
            </a:r>
          </a:p>
          <a:p xmlns:a="http://schemas.openxmlformats.org/drawingml/2006/main">
            <a:r>
              <a:t/>
            </a:r>
          </a:p>
          <a:p xmlns:a="http://schemas.openxmlformats.org/drawingml/2006/main">
            <a:r>
              <a:t>ЕТАП 2. 5–13 хв. Вхід і передавання справжнього вмісту</a:t>
            </a:r>
          </a:p>
          <a:p xmlns:a="http://schemas.openxmlformats.org/drawingml/2006/main">
            <a:r>
              <a:t/>
            </a:r>
          </a:p>
          <a:p xmlns:a="http://schemas.openxmlformats.org/drawingml/2006/main">
            <a:r>
              <a:t>СЛОВА ВИКЛАДАЧА</a:t>
            </a:r>
          </a:p>
          <a:p xmlns:a="http://schemas.openxmlformats.org/drawingml/2006/main">
            <a:r>
              <a:t>Для входу скористайтеся тим способом, який обрали для цього сервісу. Якщо надходить лист, відкрийте посилання на цьому комп’ютері або введіть код у власному вікні входу. Назва about-me.txt у вебчаті сама по собі не передає файла: ми вставимо його повний текст.</a:t>
            </a:r>
          </a:p>
          <a:p xmlns:a="http://schemas.openxmlformats.org/drawingml/2006/main">
            <a:r>
              <a:t/>
            </a:r>
          </a:p>
          <a:p xmlns:a="http://schemas.openxmlformats.org/drawingml/2006/main">
            <a:r>
              <a:t>ПОКАЗ НА ЕКРАНІ</a:t>
            </a:r>
          </a:p>
          <a:p xmlns:a="http://schemas.openxmlformats.org/drawingml/2006/main">
            <a:r>
              <a:t>На claude.ai покажіть Continue with Google або Continue with email. Після входу вставте початковий запит, потім у Блокноті натисніть Ctrl+A, Ctrl+C і вставте текст після «Мої вихідні дані:»; лише тоді натисніть надсилання.</a:t>
            </a:r>
          </a:p>
          <a:p xmlns:a="http://schemas.openxmlformats.org/drawingml/2006/main">
            <a:r>
              <a:t/>
            </a:r>
          </a:p>
          <a:p xmlns:a="http://schemas.openxmlformats.org/drawingml/2006/main">
            <a:r>
              <a:t>ДІЇ УЧНІВ</a:t>
            </a:r>
          </a:p>
          <a:p xmlns:a="http://schemas.openxmlformats.org/drawingml/2006/main">
            <a:r>
              <a:t>Кожен виконує вхід приватно й перевіряє, чи видно в полі всі шість рядків. За недоступного входу учасник працює з демонстраційним результатом, не реєструючись поспіхом.</a:t>
            </a:r>
          </a:p>
          <a:p xmlns:a="http://schemas.openxmlformats.org/drawingml/2006/main">
            <a:r>
              <a:t/>
            </a:r>
          </a:p>
          <a:p xmlns:a="http://schemas.openxmlformats.org/drawingml/2006/main">
            <a:r>
              <a:t>ПЕРЕВІРКА</a:t>
            </a:r>
          </a:p>
          <a:p xmlns:a="http://schemas.openxmlformats.org/drawingml/2006/main">
            <a:r>
              <a:t>Перед надсиланням попросіть знайти в полі рядок про відео 30–45 секунд. Якщо його немає, джерело ще не вставлене.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У Блокноті Ctrl+A, Ctrl+C; у полі чату Ctrl+V. Перед надсиланням знайдіть рядок про відео 30–45 секунд.</a:t>
            </a:r>
          </a:p>
          <a:p xmlns:a="http://schemas.openxmlformats.org/drawingml/2006/main">
            <a:r>
              <a:t/>
            </a:r>
          </a:p>
          <a:p xmlns:a="http://schemas.openxmlformats.org/drawingml/2006/main">
            <a:r>
              <a:t>ПОВНИЙ ЗАПИТ. Перша чернетка</a:t>
            </a:r>
          </a:p>
          <a:p xmlns:a="http://schemas.openxmlformats.org/drawingml/2006/main">
            <a:r>
              <a:t>Напиши українською текст «Про мене» для особистої сторінки від першої особи, до 50 слів. Використовуй лише наведені факти. Не додавай професії, досягнень або контактів. Не обіцяй, що заплановані проєкти вже готові. Мої вихідні дані:</a:t>
            </a:r>
          </a:p>
          <a:p xmlns:a="http://schemas.openxmlformats.org/drawingml/2006/main">
            <a:r>
              <a:t/>
            </a:r>
          </a:p>
          <a:p xmlns:a="http://schemas.openxmlformats.org/drawingml/2006/main">
            <a:r>
              <a:t>ОЧІКУВАНИЙ РЕЗУЛЬТАТ</a:t>
            </a:r>
          </a:p>
          <a:p xmlns:a="http://schemas.openxmlformats.org/drawingml/2006/main">
            <a:r>
              <a:t>Перед надсиланням вставлено повний about-me.txt; відповідь спирається тільки на ці дані.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ІЛЮСТРАЦІЯ</a:t>
            </a:r>
          </a:p>
          <a:p xmlns:a="http://schemas.openxmlformats.org/drawingml/2006/main">
            <a:r>
              <a:t>1 — Поле нового повідомлення.</a:t>
            </a:r>
          </a:p>
          <a:p xmlns:a="http://schemas.openxmlformats.org/drawingml/2006/main">
            <a:r>
              <a:t>Офіційне відео Anthropic від 2026-09-16, 19 с. Перевірено 28.10.2026. Історичний інтерфейс демонстрації.</a:t>
            </a:r>
          </a:p>
          <a:p xmlns:a="http://schemas.openxmlformats.org/drawingml/2006/main">
            <a:r>
              <a:t>Джерело: https://www.youtube.com/watch?v=To5nrYqvR44&amp;t=19s, с. 37</a:t>
            </a:r>
          </a:p>
          <a:p xmlns:a="http://schemas.openxmlformats.org/drawingml/2006/main">
            <a:r>
              <a:t/>
            </a:r>
          </a:p>
          <a:p xmlns:a="http://schemas.openxmlformats.org/drawingml/2006/main">
            <a:r>
              <a:t>Офіційне демо Anthropic від 16.09.2026. Кадр пояснює поле введення; він не є результатом нашого запиту про Олену.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Якщо чернетка коректна, знайдіть два дієслова, що зберігають значення плану. Перевірка потрібна й для гарно написаного тексту.</a:t>
            </a:r>
          </a:p>
          <a:p xmlns:a="http://schemas.openxmlformats.org/drawingml/2006/main">
            <a:r>
              <a:t/>
            </a:r>
          </a:p>
          <a:p xmlns:a="http://schemas.openxmlformats.org/drawingml/2006/main">
            <a:r>
              <a:t>ЕТАП 3. 13–23 хв. Перша чернетка: факти та наміри</a:t>
            </a:r>
          </a:p>
          <a:p xmlns:a="http://schemas.openxmlformats.org/drawingml/2006/main">
            <a:r>
              <a:t/>
            </a:r>
          </a:p>
          <a:p xmlns:a="http://schemas.openxmlformats.org/drawingml/2006/main">
            <a:r>
              <a:t>СЛОВА ВИКЛАДАЧА</a:t>
            </a:r>
          </a:p>
          <a:p xmlns:a="http://schemas.openxmlformats.org/drawingml/2006/main">
            <a:r>
              <a:t>Фраза «хочу створити застосунок» відповідає плану, а «створила застосунок» повідомляє про завершену роботу. Одне дієслово може змінити достовірність усього представлення. Перевіряємо кожне речення за вихідними даними, навіть якщо загальний стиль подобається.</a:t>
            </a:r>
          </a:p>
          <a:p xmlns:a="http://schemas.openxmlformats.org/drawingml/2006/main">
            <a:r>
              <a:t/>
            </a:r>
          </a:p>
          <a:p xmlns:a="http://schemas.openxmlformats.org/drawingml/2006/main">
            <a:r>
              <a:t>ПОКАЗ НА ЕКРАНІ</a:t>
            </a:r>
          </a:p>
          <a:p xmlns:a="http://schemas.openxmlformats.org/drawingml/2006/main">
            <a:r>
              <a:t>Поставте відповідь Claude поруч з about-me.txt. На одному реченні покажіть, де є опора в джерелі; для непідтвердженого речення скажіть, якого саме факту бракує.</a:t>
            </a:r>
          </a:p>
          <a:p xmlns:a="http://schemas.openxmlformats.org/drawingml/2006/main">
            <a:r>
              <a:t/>
            </a:r>
          </a:p>
          <a:p xmlns:a="http://schemas.openxmlformats.org/drawingml/2006/main">
            <a:r>
              <a:t>ДІЇ УЧНІВ</a:t>
            </a:r>
          </a:p>
          <a:p xmlns:a="http://schemas.openxmlformats.org/drawingml/2006/main">
            <a:r>
              <a:t>У парах учасники за п’ять хвилин позначають: підтверджене, намір, вигадане. Якщо відповідь коректна, знаходять два дієслова, що зберігають значення плану.</a:t>
            </a:r>
          </a:p>
          <a:p xmlns:a="http://schemas.openxmlformats.org/drawingml/2006/main">
            <a:r>
              <a:t/>
            </a:r>
          </a:p>
          <a:p xmlns:a="http://schemas.openxmlformats.org/drawingml/2006/main">
            <a:r>
              <a:t>ПЕРЕВІРКА</a:t>
            </a:r>
          </a:p>
          <a:p xmlns:a="http://schemas.openxmlformats.org/drawingml/2006/main">
            <a:r>
              <a:t>Прийнятний текст написаний від першої особи, містить до 50 слів і не додає професії, контактів або вже готових проєктів.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Не замінюйте одну вигадану професію іншою. Збережіть те, що справді є в джерелі.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Надішліть у тій самій розмові після першої чернетки. Нове скорочення також звірте з about-me.txt.</a:t>
            </a:r>
          </a:p>
          <a:p xmlns:a="http://schemas.openxmlformats.org/drawingml/2006/main">
            <a:r>
              <a:t/>
            </a:r>
          </a:p>
          <a:p xmlns:a="http://schemas.openxmlformats.org/drawingml/2006/main">
            <a:r>
              <a:t>ЕТАП 4. 23–31 хв. Скорочення без втрати змісту</a:t>
            </a:r>
          </a:p>
          <a:p xmlns:a="http://schemas.openxmlformats.org/drawingml/2006/main">
            <a:r>
              <a:t/>
            </a:r>
          </a:p>
          <a:p xmlns:a="http://schemas.openxmlformats.org/drawingml/2006/main">
            <a:r>
              <a:t>СЛОВА ВИКЛАДАЧА</a:t>
            </a:r>
          </a:p>
          <a:p xmlns:a="http://schemas.openxmlformats.org/drawingml/2006/main">
            <a:r>
              <a:t>Тепер скоротимо текст, зберігши ім’я, інтереси та намір навчитися. Прибираємо рекламні прикметники, а не факти. Після скорочення перевірка потрібна знову: нова відповідь може змінити зміст попередньої.</a:t>
            </a:r>
          </a:p>
          <a:p xmlns:a="http://schemas.openxmlformats.org/drawingml/2006/main">
            <a:r>
              <a:t/>
            </a:r>
          </a:p>
          <a:p xmlns:a="http://schemas.openxmlformats.org/drawingml/2006/main">
            <a:r>
              <a:t>ПОКАЗ НА ЕКРАНІ</a:t>
            </a:r>
          </a:p>
          <a:p xmlns:a="http://schemas.openxmlformats.org/drawingml/2006/main">
            <a:r>
              <a:t>Надішліть запит на простіший текст до 30 слів. Перевірений результат скопіюйте в Блокнот, збережіть як Documents\AI-practice\intro-claude.txt, закрийте й відкрийте з папки.</a:t>
            </a:r>
          </a:p>
          <a:p xmlns:a="http://schemas.openxmlformats.org/drawingml/2006/main">
            <a:r>
              <a:t/>
            </a:r>
          </a:p>
          <a:p xmlns:a="http://schemas.openxmlformats.org/drawingml/2006/main">
            <a:r>
              <a:t>ДІЇ УЧНІВ</a:t>
            </a:r>
          </a:p>
          <a:p xmlns:a="http://schemas.openxmlformats.org/drawingml/2006/main">
            <a:r>
              <a:t>Кожен отримує скорочення, звіряє його з about-me.txt і зберігає свою версію. Партнер називає одне збережене фактичне твердження та один збережений намір.</a:t>
            </a:r>
          </a:p>
          <a:p xmlns:a="http://schemas.openxmlformats.org/drawingml/2006/main">
            <a:r>
              <a:t/>
            </a:r>
          </a:p>
          <a:p xmlns:a="http://schemas.openxmlformats.org/drawingml/2006/main">
            <a:r>
              <a:t>ПЕРЕВІРКА</a:t>
            </a:r>
          </a:p>
          <a:p xmlns:a="http://schemas.openxmlformats.org/drawingml/2006/main">
            <a:r>
              <a:t>У файлі до 30 слів; ім’я й інтереси не змінені, заплановані проєкти не перетворені на досягнення.</a:t>
            </a:r>
          </a:p>
          <a:p xmlns:a="http://schemas.openxmlformats.org/drawingml/2006/main">
            <a:r>
              <a:t/>
            </a:r>
          </a:p>
          <a:p xmlns:a="http://schemas.openxmlformats.org/drawingml/2006/main">
            <a:r>
              <a:t>ПОВНИЙ ЗАПИТ. Скорочення</a:t>
            </a:r>
          </a:p>
          <a:p xmlns:a="http://schemas.openxmlformats.org/drawingml/2006/main">
            <a:r>
              <a:t>Перепиши простіше, до 30 слів. Залиши ім'я, інтереси та намір навчитися. Прибери рекламні прикметники.</a:t>
            </a:r>
          </a:p>
          <a:p xmlns:a="http://schemas.openxmlformats.org/drawingml/2006/main">
            <a:r>
              <a:t/>
            </a:r>
          </a:p>
          <a:p xmlns:a="http://schemas.openxmlformats.org/drawingml/2006/main">
            <a:r>
              <a:t>ОЧІКУВАНИЙ РЕЗУЛЬТАТ</a:t>
            </a:r>
          </a:p>
          <a:p xmlns:a="http://schemas.openxmlformats.org/drawingml/2006/main">
            <a:r>
              <a:t>Коротша версія зберігає факти й майбутній характер проєктів.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Партнер називає один збережений факт і один намір. Короткість не виправдовує зміни змісту.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Джерело: F215. Ця гілка залежить від відповідного плану; покупку для заняття не вимагаємо.</a:t>
            </a:r>
          </a:p>
          <a:p xmlns:a="http://schemas.openxmlformats.org/drawingml/2006/main">
            <a:r>
              <a:t/>
            </a:r>
          </a:p>
          <a:p xmlns:a="http://schemas.openxmlformats.org/drawingml/2006/main">
            <a:r>
              <a:t>ЕТАП 5. 31–39 хв. Необов’язкова демонстрація Claude Code</a:t>
            </a:r>
          </a:p>
          <a:p xmlns:a="http://schemas.openxmlformats.org/drawingml/2006/main">
            <a:r>
              <a:t/>
            </a:r>
          </a:p>
          <a:p xmlns:a="http://schemas.openxmlformats.org/drawingml/2006/main">
            <a:r>
              <a:t>СЛОВА ВИКЛАДАЧА</a:t>
            </a:r>
          </a:p>
          <a:p xmlns:a="http://schemas.openxmlformats.org/drawingml/2006/main">
            <a:r>
              <a:t>Claude Code працює з файлами проєкту в окремому середовищі. Ми перевіримо лише читання, без змін у папці. Ця гілка залежить від доступу до відповідного тарифу; для основного результату уроку достатньо вебчату та Блокнота.</a:t>
            </a:r>
          </a:p>
          <a:p xmlns:a="http://schemas.openxmlformats.org/drawingml/2006/main">
            <a:r>
              <a:t/>
            </a:r>
          </a:p>
          <a:p xmlns:a="http://schemas.openxmlformats.org/drawingml/2006/main">
            <a:r>
              <a:t>ПОКАЗ НА ЕКРАНІ</a:t>
            </a:r>
          </a:p>
          <a:p xmlns:a="http://schemas.openxmlformats.org/drawingml/2006/main">
            <a:r>
              <a:t>У заздалегідь підготовленому Desktop відкрийте Code → Local → Open folder і виберіть AI-practice. Введіть запит на читання about-me.txt та натисніть Enter. За відсутності доступу покажіть книжковий знімок і назвіть його офіційною демонстрацією.</a:t>
            </a:r>
          </a:p>
          <a:p xmlns:a="http://schemas.openxmlformats.org/drawingml/2006/main">
            <a:r>
              <a:t/>
            </a:r>
          </a:p>
          <a:p xmlns:a="http://schemas.openxmlformats.org/drawingml/2006/main">
            <a:r>
              <a:t>ДІЇ УЧНІВ</a:t>
            </a:r>
          </a:p>
          <a:p xmlns:a="http://schemas.openxmlformats.org/drawingml/2006/main">
            <a:r>
              <a:t>Учасники спостерігають або повторюють за власного наявного доступу. Звіряють три названі проєкти з вихідним файлом та пояснюють, чому тут не вставляли його текст у вебчат.</a:t>
            </a:r>
          </a:p>
          <a:p xmlns:a="http://schemas.openxmlformats.org/drawingml/2006/main">
            <a:r>
              <a:t/>
            </a:r>
          </a:p>
          <a:p xmlns:a="http://schemas.openxmlformats.org/drawingml/2006/main">
            <a:r>
              <a:t>ПЕРЕВІРКА</a:t>
            </a:r>
          </a:p>
          <a:p xmlns:a="http://schemas.openxmlformats.org/drawingml/2006/main">
            <a:r>
              <a:t>Очікуємо сайт, «Мій день» і відео. Спостереження за знімком не зараховується як фактичне читання локального файла.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ІЛЮСТРАЦІЯ</a:t>
            </a:r>
          </a:p>
          <a:p xmlns:a="http://schemas.openxmlformats.org/drawingml/2006/main">
            <a:r>
              <a:t>1 — Локальне середовище — Local. 2 — Вибрана папка — app.</a:t>
            </a:r>
          </a:p>
          <a:p xmlns:a="http://schemas.openxmlformats.org/drawingml/2006/main">
            <a:r>
              <a:t>Офіційне відео Anthropic від 2026-04-14, 5 с. Перевірено 28.10.2026. Історичний інтерфейс демонстрації.</a:t>
            </a:r>
          </a:p>
          <a:p xmlns:a="http://schemas.openxmlformats.org/drawingml/2006/main">
            <a:r>
              <a:t>Джерело: https://www.youtube.com/watch?v=rWaQSQEm_aY&amp;t=5s, с. 39</a:t>
            </a:r>
          </a:p>
          <a:p xmlns:a="http://schemas.openxmlformats.org/drawingml/2006/main">
            <a:r>
              <a:t/>
            </a:r>
          </a:p>
          <a:p xmlns:a="http://schemas.openxmlformats.org/drawingml/2006/main">
            <a:r>
              <a:t>Офіційний кадр від 14.04.2026. Спостереження за ним не зараховується як читання власного локального файла.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Очікуємо сайт, «Мій день» і відео. Якщо файла не видно, перевірте відкриту папку; у звичайному чаті потрібно вставити текст.</a:t>
            </a:r>
          </a:p>
          <a:p xmlns:a="http://schemas.openxmlformats.org/drawingml/2006/main">
            <a:r>
              <a:t/>
            </a:r>
          </a:p>
          <a:p xmlns:a="http://schemas.openxmlformats.org/drawingml/2006/main">
            <a:r>
              <a:t>ПОВНИЙ ЗАПИТ. Читання в Claude Code</a:t>
            </a:r>
          </a:p>
          <a:p xmlns:a="http://schemas.openxmlformats.org/drawingml/2006/main">
            <a:r>
              <a:t>Прочитай about-me.txt і назви три заплановані проєкти. Не змінюй файли.</a:t>
            </a:r>
          </a:p>
          <a:p xmlns:a="http://schemas.openxmlformats.org/drawingml/2006/main">
            <a:r>
              <a:t/>
            </a:r>
          </a:p>
          <a:p xmlns:a="http://schemas.openxmlformats.org/drawingml/2006/main">
            <a:r>
              <a:t>ОЧІКУВАНИЙ РЕЗУЛЬТАТ</a:t>
            </a:r>
          </a:p>
          <a:p xmlns:a="http://schemas.openxmlformats.org/drawingml/2006/main">
            <a:r>
              <a:t>Відповідь називає сайт, «Мій день» і відео; файли не змінені.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Відповіді: назва не надає доступу до вмісту; прибрати непідтверджений факт; AI-practice\intro-claude.txt. Без сервісу можна перевірити й відредагувати підготовлену чернетку вручну.</a:t>
            </a:r>
          </a:p>
          <a:p xmlns:a="http://schemas.openxmlformats.org/drawingml/2006/main">
            <a:r>
              <a:t/>
            </a:r>
          </a:p>
          <a:p xmlns:a="http://schemas.openxmlformats.org/drawingml/2006/main">
            <a:r>
              <a:t>ЕТАП 6. 39–45 хв. Редакторська перевірка й домашня версія</a:t>
            </a:r>
          </a:p>
          <a:p xmlns:a="http://schemas.openxmlformats.org/drawingml/2006/main">
            <a:r>
              <a:t/>
            </a:r>
          </a:p>
          <a:p xmlns:a="http://schemas.openxmlformats.org/drawingml/2006/main">
            <a:r>
              <a:t>СЛОВА ВИКЛАДАЧА</a:t>
            </a:r>
          </a:p>
          <a:p xmlns:a="http://schemas.openxmlformats.org/drawingml/2006/main">
            <a:r>
              <a:t>Критерій успіху — короткий достовірний текст, який ви можете пояснити. Удома створіть окремий intro-home.txt для нового знайомого, знову вставивши до запиту весь about-me.txt. intro-claude.txt лишається без змін, щоб можна було порівняти версії.</a:t>
            </a:r>
          </a:p>
          <a:p xmlns:a="http://schemas.openxmlformats.org/drawingml/2006/main">
            <a:r>
              <a:t/>
            </a:r>
          </a:p>
          <a:p xmlns:a="http://schemas.openxmlformats.org/drawingml/2006/main">
            <a:r>
              <a:t>ПОКАЗ НА ЕКРАНІ</a:t>
            </a:r>
          </a:p>
          <a:p xmlns:a="http://schemas.openxmlformats.org/drawingml/2006/main">
            <a:r>
              <a:t>Покажіть збережений intro-claude.txt поруч із джерелом; знайдіть речення, яке зберігає значення майбутнього наміру.</a:t>
            </a:r>
          </a:p>
          <a:p xmlns:a="http://schemas.openxmlformats.org/drawingml/2006/main">
            <a:r>
              <a:t/>
            </a:r>
          </a:p>
          <a:p xmlns:a="http://schemas.openxmlformats.org/drawingml/2006/main">
            <a:r>
              <a:t>ДІЇ УЧНІВ</a:t>
            </a:r>
          </a:p>
          <a:p xmlns:a="http://schemas.openxmlformats.org/drawingml/2006/main">
            <a:r>
              <a:t>Учасники виконують остаточну перевірку за рубрикою та відповідають на два вихідні запитання.</a:t>
            </a:r>
          </a:p>
          <a:p xmlns:a="http://schemas.openxmlformats.org/drawingml/2006/main">
            <a:r>
              <a:t/>
            </a:r>
          </a:p>
          <a:p xmlns:a="http://schemas.openxmlformats.org/drawingml/2006/main">
            <a:r>
              <a:t>ПЕРЕВІРКА</a:t>
            </a:r>
          </a:p>
          <a:p xmlns:a="http://schemas.openxmlformats.org/drawingml/2006/main">
            <a:r>
              <a:t>Зарахуйте читабельний файл і пояснення однієї перевірки факту, а не лише наявність відповіді Claude.</a:t>
            </a:r>
          </a:p>
          <a:p xmlns:a="http://schemas.openxmlformats.org/drawingml/2006/main">
            <a:r>
              <a:t/>
            </a:r>
          </a:p>
          <a:p xmlns:a="http://schemas.openxmlformats.org/drawingml/2006/main">
            <a:r>
              <a:t>КНИЖКОВИЙ САМОТЕСТ І КЛЮЧ</a:t>
            </a:r>
          </a:p>
          <a:p xmlns:a="http://schemas.openxmlformats.org/drawingml/2006/main">
            <a:r>
              <a:t>1. Чому повідомлення з однією назвою файла не замінює його вміст?</a:t>
            </a:r>
          </a:p>
          <a:p xmlns:a="http://schemas.openxmlformats.org/drawingml/2006/main">
            <a:r>
              <a:t>Відповідь: Звичайний чат не отримує доступ до місцевого файла лише через згадку назви.</a:t>
            </a:r>
          </a:p>
          <a:p xmlns:a="http://schemas.openxmlformats.org/drawingml/2006/main">
            <a:r>
              <a:t/>
            </a:r>
          </a:p>
          <a:p xmlns:a="http://schemas.openxmlformats.org/drawingml/2006/main">
            <a:r>
              <a:t>2. У відповіді Олена стала досвідченою дизайнеркою. Що виправити?</a:t>
            </a:r>
          </a:p>
          <a:p xmlns:a="http://schemas.openxmlformats.org/drawingml/2006/main">
            <a:r>
              <a:t>Відповідь: Прибрати непідтверджену професію та залишити факти з нотатки.</a:t>
            </a:r>
          </a:p>
          <a:p xmlns:a="http://schemas.openxmlformats.org/drawingml/2006/main">
            <a:r>
              <a:t/>
            </a:r>
          </a:p>
          <a:p xmlns:a="http://schemas.openxmlformats.org/drawingml/2006/main">
            <a:r>
              <a:t>3. Де зберігається підсумковий текст цього уроку?</a:t>
            </a:r>
          </a:p>
          <a:p xmlns:a="http://schemas.openxmlformats.org/drawingml/2006/main">
            <a:r>
              <a:t>Відповідь: У `AI-practice\intro-claude.txt`; він має відкриватися в Блокноті.</a:t>
            </a:r>
          </a:p>
          <a:p xmlns:a="http://schemas.openxmlformats.org/drawingml/2006/main">
            <a:r>
              <a:t/>
            </a:r>
          </a:p>
          <a:p xmlns:a="http://schemas.openxmlformats.org/drawingml/2006/main">
            <a:r>
              <a:t>ЗАПИТАННЯ ВИХОДУ</a:t>
            </a:r>
          </a:p>
          <a:p xmlns:a="http://schemas.openxmlformats.org/drawingml/2006/main">
            <a:r>
              <a:t>Чому «вже створила застосунок» тут помилка?</a:t>
            </a:r>
          </a:p>
          <a:p xmlns:a="http://schemas.openxmlformats.org/drawingml/2006/main">
            <a:r>
              <a:t>Відповідь: У джерелі застосунок запланований, завершення не підтверджене.</a:t>
            </a:r>
          </a:p>
          <a:p xmlns:a="http://schemas.openxmlformats.org/drawingml/2006/main">
            <a:r>
              <a:t/>
            </a:r>
          </a:p>
          <a:p xmlns:a="http://schemas.openxmlformats.org/drawingml/2006/main">
            <a:r>
              <a:t>Що вставити після «Мої вихідні дані» у вебчаті?</a:t>
            </a:r>
          </a:p>
          <a:p xmlns:a="http://schemas.openxmlformats.org/drawingml/2006/main">
            <a:r>
              <a:t>Відповідь: Повний текст about-me.txt, а не лише назву файла.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Домашня робота — 15 хвилин. Працюйте у вже доступному чаті; не додавайте рекламних прикметників.</a:t>
            </a:r>
          </a:p>
          <a:p xmlns:a="http://schemas.openxmlformats.org/drawingml/2006/main">
            <a:r>
              <a:t/>
            </a:r>
          </a:p>
          <a:p xmlns:a="http://schemas.openxmlformats.org/drawingml/2006/main">
            <a:r>
              <a:t>ДОМАШНЄ ЗАВДАННЯ З КНИГИ</a:t>
            </a:r>
          </a:p>
          <a:p xmlns:a="http://schemas.openxmlformats.org/drawingml/2006/main">
            <a:r>
              <a:t>1. Скопіюйте перевірене знайомство в `AI-practice\intro-home.txt`. У вже доступному чаті попросіть варіант для нового знайомого: до 30 слів, без рекламних прикметників. Вставте також увесь текст із `about-me.txt`, щоб факти залишилися тими самими.</a:t>
            </a:r>
          </a:p>
          <a:p xmlns:a="http://schemas.openxmlformats.org/drawingml/2006/main">
            <a:r>
              <a:t>2. Збережіть обраний варіант у домашній копії. Порівняйте його з нотаткою: ім’я й інтереси мають збігатися, а заплановані проєкти не повинні стати завершеними. Початковий `intro-claude.txt` залиште без змін для подальшого порівняння.</a:t>
            </a:r>
          </a:p>
          <a:p xmlns:a="http://schemas.openxmlformats.org/drawingml/2006/main">
            <a:r>
              <a:t/>
            </a:r>
          </a:p>
          <a:p xmlns:a="http://schemas.openxmlformats.org/drawingml/2006/main">
            <a:r>
              <a:t>КРИТЕРІЇ ДОМАШНЬОЇ РОБОТИ</a:t>
            </a:r>
          </a:p>
          <a:p xmlns:a="http://schemas.openxmlformats.org/drawingml/2006/main">
            <a:r>
              <a:t>intro-home.txt містить до 30 слів для нового знайомого.</a:t>
            </a:r>
          </a:p>
          <a:p xmlns:a="http://schemas.openxmlformats.org/drawingml/2006/main">
            <a:r>
              <a:t>Факти відповідають about-me.txt, проєкти лишаються намірами.</a:t>
            </a:r>
          </a:p>
          <a:p xmlns:a="http://schemas.openxmlformats.org/drawingml/2006/main">
            <a:r>
              <a:t>Попередній intro-claude.txt не змінений.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7, с. 36. Сценарій L07.</a:t>
            </a:r>
          </a:p>
          <a:p xmlns:a="http://schemas.openxmlformats.org/drawingml/2006/main">
            <a:r>
              <a:t>Claude — Log in to your Claude account: https://support.claude.com/en/articles/13189465-log-in-to-your-claude-account</a:t>
            </a:r>
          </a:p>
          <a:p xmlns:a="http://schemas.openxmlformats.org/drawingml/2006/main">
            <a:r>
              <a:t>Claude — Verify your phone number: https://support.claude.com/en/articles/8287232-verify-your-phone-number</a:t>
            </a:r>
          </a:p>
          <a:p xmlns:a="http://schemas.openxmlformats.org/drawingml/2006/main">
            <a:r>
              <a:t>Claude — What is the Pro plan?: https://support.claude.com/en/articles/8325606-what-is-the-pro-plan</a:t>
            </a:r>
          </a:p>
          <a:p xmlns:a="http://schemas.openxmlformats.org/drawingml/2006/main">
            <a:r>
              <a:t>Claude Code — Desktop quickstart: https://code.claude.com/docs/en/desktop-quickstart</a:t>
            </a:r>
          </a:p>
          <a:p xmlns:a="http://schemas.openxmlformats.org/drawingml/2006/main">
            <a:r>
              <a:t/>
            </a:r>
          </a:p>
          <a:p xmlns:a="http://schemas.openxmlformats.org/drawingml/2006/main">
            <a:r>
              <a:t>Для оцінювання достатньо навчального тексту та пояснення однієї перевірки. Приватний вхід не демонструйте.</a:t>
            </a:r>
          </a:p>
          <a:p xmlns:a="http://schemas.openxmlformats.org/drawingml/2006/main">
            <a:r>
              <a:t/>
            </a:r>
          </a:p>
          <a:p xmlns:a="http://schemas.openxmlformats.org/drawingml/2006/main">
            <a:r>
              <a:t>КРИТЕРІЇ ЗАНЯТТЯ</a:t>
            </a:r>
          </a:p>
          <a:p xmlns:a="http://schemas.openxmlformats.org/drawingml/2006/main">
            <a:r>
              <a:t>Передавання даних: До запиту вставлений весь вихідний текст.</a:t>
            </a:r>
          </a:p>
          <a:p xmlns:a="http://schemas.openxmlformats.org/drawingml/2006/main">
            <a:r>
              <a:t>Доказ: Навчальне повідомлення без особистих секретів.</a:t>
            </a:r>
          </a:p>
          <a:p xmlns:a="http://schemas.openxmlformats.org/drawingml/2006/main">
            <a:r>
              <a:t/>
            </a:r>
          </a:p>
          <a:p xmlns:a="http://schemas.openxmlformats.org/drawingml/2006/main">
            <a:r>
              <a:t>Редакторська точність: До 30 слів, немає вигаданих фактів або завершених замість запланованих проєктів.</a:t>
            </a:r>
          </a:p>
          <a:p xmlns:a="http://schemas.openxmlformats.org/drawingml/2006/main">
            <a:r>
              <a:t>Доказ: intro-claude.txt і зіставлення з джерелом.</a:t>
            </a:r>
          </a:p>
          <a:p xmlns:a="http://schemas.openxmlformats.org/drawingml/2006/main">
            <a:r>
              <a:t/>
            </a:r>
          </a:p>
          <a:p xmlns:a="http://schemas.openxmlformats.org/drawingml/2006/main">
            <a:r>
              <a:t>Розуміння середовищ: Вебчат із вставленим текстом відрізнено від Code з доступом до папки.</a:t>
            </a:r>
          </a:p>
          <a:p xmlns:a="http://schemas.openxmlformats.org/drawingml/2006/main">
            <a:r>
              <a:t>Доказ: Усне пояснення.</a:t>
            </a:r>
          </a:p>
          <a:p xmlns:a="http://schemas.openxmlformats.org/drawingml/2006/main">
            <a:r>
              <a:t/>
            </a:r>
          </a:p>
          <a:p xmlns:a="http://schemas.openxmlformats.org/drawingml/2006/main">
            <a:r>
              <a:t>ГІБРИДНИЙ ФОРМАТ</a:t>
            </a:r>
          </a:p>
          <a:p xmlns:a="http://schemas.openxmlformats.org/drawingml/2006/main">
            <a:r>
              <a:t>Віддалений учасник надсилає лише навчальний intro-claude.txt і називає одну перевірену фразу. Підтвердження входу виконує без демонстрації екрана.</a:t>
            </a:r>
          </a:p>
          <a:p xmlns:a="http://schemas.openxmlformats.org/drawingml/2006/main">
            <a:r>
              <a:t/>
            </a:r>
          </a:p>
          <a:p xmlns:a="http://schemas.openxmlformats.org/drawingml/2006/main">
            <a:r>
              <a:t>ЗАПАСНИЙ МАРШРУТ</a:t>
            </a:r>
          </a:p>
          <a:p xmlns:a="http://schemas.openxmlformats.org/drawingml/2006/main">
            <a:r>
              <a:t>За недоступного Claude дайте підготовлену чернетку з однією вигаданою професією. Учасники редагують її вручну й зберігають файл; надсилання запиту та робота Code залишаються неперевіреними.</a:t>
            </a:r>
          </a:p>
          <a:p xmlns:a="http://schemas.openxmlformats.org/drawingml/2006/main">
            <a:r>
              <a:t/>
            </a:r>
          </a:p>
          <a:p xmlns:a="http://schemas.openxmlformats.org/drawingml/2006/main">
            <a:r>
              <a:t>ДОДАТКОВА ВПРАВА</a:t>
            </a:r>
          </a:p>
          <a:p xmlns:a="http://schemas.openxmlformats.org/drawingml/2006/main">
            <a:r>
              <a:t>Запропонуйте власну коротшу фразу замість одного рекламного прикметника й поясніть, чому новий варіант точніший.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f317f59d924d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372e15887f472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c82394d8797466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5ff8dc0ab714ba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a2f7c165346458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690234d933b4e6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083D3A-D5E4-481C-B910-5AD7679E1CB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72E1116-B22E-4D5F-B3AA-8F6E53CE608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D119B27-1175-457C-AD46-EE0078C86BB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032EBA3-E141-4DAF-94D6-CF32414B26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E8101B8-15E6-4C6F-BD8E-DD55DAB634C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13331DA-C6DD-4CC3-80CA-25BA91B43A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0E3A552-DA4D-49A3-A2DD-B9B4054E167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3A771D0-39DD-49E2-B9D7-C1E5FB0F4F3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66C4C3-33C7-40E1-AFF2-92785632BB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5EA3B5-9F7B-4641-913F-B8E04D769A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6edcd925ea4506" /><Relationship Type="http://schemas.openxmlformats.org/officeDocument/2006/relationships/slideLayout" Target="/ppt/slideLayouts/slideLayout1.xml" Id="R276f892d31884d16" /><Relationship Type="http://schemas.openxmlformats.org/officeDocument/2006/relationships/slideLayout" Target="/ppt/slideLayouts/slideLayout2.xml" Id="R6e8a7b5e5e6d414c" /><Relationship Type="http://schemas.openxmlformats.org/officeDocument/2006/relationships/slideLayout" Target="/ppt/slideLayouts/slideLayout3.xml" Id="R7313ab58a6384c52" /><Relationship Type="http://schemas.openxmlformats.org/officeDocument/2006/relationships/slideLayout" Target="/ppt/slideLayouts/slideLayout4.xml" Id="R0ba87da218474633" /><Relationship Type="http://schemas.openxmlformats.org/officeDocument/2006/relationships/slideLayout" Target="/ppt/slideLayouts/slideLayout5.xml" Id="R13046ff42dd44b1b" /><Relationship Type="http://schemas.openxmlformats.org/officeDocument/2006/relationships/slideLayout" Target="/ppt/slideLayouts/slideLayout6.xml" Id="R1063c13d674e4d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6f892d31884d16"/>
    <p:sldLayoutId xmlns:r="http://schemas.openxmlformats.org/officeDocument/2006/relationships" id="2147483650" r:id="R6e8a7b5e5e6d414c"/>
    <p:sldLayoutId xmlns:r="http://schemas.openxmlformats.org/officeDocument/2006/relationships" id="2147483651" r:id="R7313ab58a6384c52"/>
    <p:sldLayoutId xmlns:r="http://schemas.openxmlformats.org/officeDocument/2006/relationships" id="2147483652" r:id="R0ba87da218474633"/>
    <p:sldLayoutId xmlns:r="http://schemas.openxmlformats.org/officeDocument/2006/relationships" id="2147483653" r:id="R13046ff42dd44b1b"/>
    <p:sldLayoutId xmlns:r="http://schemas.openxmlformats.org/officeDocument/2006/relationships" id="2147483654" r:id="R1063c13d674e4d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5890e4e68cb4ab3" /><Relationship Type="http://schemas.openxmlformats.org/officeDocument/2006/relationships/image" Target="/ppt/media/image.jpeg" Id="R26546d87f70d43ab" /><Relationship Type="http://schemas.openxmlformats.org/officeDocument/2006/relationships/notesSlide" Target="/ppt/notesSlides/notesSlide1.xml" Id="R2869293b6d3b44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a0986639164482d" /><Relationship Type="http://schemas.openxmlformats.org/officeDocument/2006/relationships/notesSlide" Target="/ppt/notesSlides/notesSlide2.xml" Id="R0ba982bce19c45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97dea02e8d24f2e" /><Relationship Type="http://schemas.openxmlformats.org/officeDocument/2006/relationships/notesSlide" Target="/ppt/notesSlides/notesSlide3.xml" Id="R8431c19bebb74b6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ba9584bc1ce44cf" /><Relationship Type="http://schemas.openxmlformats.org/officeDocument/2006/relationships/notesSlide" Target="/ppt/notesSlides/notesSlide4.xml" Id="R7b13706f640f46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ea96738b32b4661" /><Relationship Type="http://schemas.openxmlformats.org/officeDocument/2006/relationships/notesSlide" Target="/ppt/notesSlides/notesSlide5.xml" Id="R7eb504dcd62b49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b8487c830c2495e" /><Relationship Type="http://schemas.openxmlformats.org/officeDocument/2006/relationships/image" Target="/ppt/media/image.png" Id="R53511dea0d904850" /><Relationship Type="http://schemas.openxmlformats.org/officeDocument/2006/relationships/notesSlide" Target="/ppt/notesSlides/notesSlide6.xml" Id="Rd25a443e785f45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94a635037fe402a" /><Relationship Type="http://schemas.openxmlformats.org/officeDocument/2006/relationships/notesSlide" Target="/ppt/notesSlides/notesSlide7.xml" Id="Rfe4ba931140549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4a9ccd22b9d46a2" /><Relationship Type="http://schemas.openxmlformats.org/officeDocument/2006/relationships/notesSlide" Target="/ppt/notesSlides/notesSlide8.xml" Id="R303724a0f5aa42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891178881a44263" /><Relationship Type="http://schemas.openxmlformats.org/officeDocument/2006/relationships/notesSlide" Target="/ppt/notesSlides/notesSlide9.xml" Id="Rc10b02bc2893453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6163c1df8894ec9" /><Relationship Type="http://schemas.openxmlformats.org/officeDocument/2006/relationships/notesSlide" Target="/ppt/notesSlides/notesSlide10.xml" Id="R34378dbfb791436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373feb288dc4bbe" /><Relationship Type="http://schemas.openxmlformats.org/officeDocument/2006/relationships/notesSlide" Target="/ppt/notesSlides/notesSlide11.xml" Id="Rb8402429fb6e4c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05b8f310ef44749" /><Relationship Type="http://schemas.openxmlformats.org/officeDocument/2006/relationships/image" Target="/ppt/media/image2.png" Id="R5325796fdf41488f" /><Relationship Type="http://schemas.openxmlformats.org/officeDocument/2006/relationships/notesSlide" Target="/ppt/notesSlides/notesSlide12.xml" Id="Rc18c1758eeed4e6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652ea2db49c47d4" /><Relationship Type="http://schemas.openxmlformats.org/officeDocument/2006/relationships/notesSlide" Target="/ppt/notesSlides/notesSlide13.xml" Id="R97658ebb3c18474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7b4f639a71344fa" /><Relationship Type="http://schemas.openxmlformats.org/officeDocument/2006/relationships/notesSlide" Target="/ppt/notesSlides/notesSlide14.xml" Id="R6aa5bd317896421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d416a5687494786" /><Relationship Type="http://schemas.openxmlformats.org/officeDocument/2006/relationships/notesSlide" Target="/ppt/notesSlides/notesSlide15.xml" Id="R39d65fb503e9487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db4969cfd674b47" /><Relationship Type="http://schemas.openxmlformats.org/officeDocument/2006/relationships/notesSlide" Target="/ppt/notesSlides/notesSlide16.xml" Id="Rf2345b7173d24809"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A28DFB7F-8910-4E7A-BFA9-FB5E51062A55}"/>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66589B"/>
                </a:solidFill>
                <a:latin typeface="Calibri"/>
                <a:ea typeface="Calibri"/>
                <a:cs typeface="Calibri"/>
              </a:defRPr>
            </a:defPPr>
            <a:lvl1pPr>
              <a:buNone/>
              <a:defRPr sz="4800" b="1">
                <a:solidFill>
                  <a:srgbClr val="66589B"/>
                </a:solidFill>
                <a:latin typeface="Calibri"/>
                <a:ea typeface="Calibri"/>
                <a:cs typeface="Calibri"/>
              </a:defRPr>
            </a:lvl1pPr>
            <a:lvl2pPr>
              <a:buNone/>
              <a:defRPr sz="4800" b="1">
                <a:solidFill>
                  <a:srgbClr val="66589B"/>
                </a:solidFill>
                <a:latin typeface="Calibri"/>
                <a:ea typeface="Calibri"/>
                <a:cs typeface="Calibri"/>
              </a:defRPr>
            </a:lvl2pPr>
            <a:lvl3pPr>
              <a:buNone/>
              <a:defRPr sz="4800" b="1">
                <a:solidFill>
                  <a:srgbClr val="66589B"/>
                </a:solidFill>
                <a:latin typeface="Calibri"/>
                <a:ea typeface="Calibri"/>
                <a:cs typeface="Calibri"/>
              </a:defRPr>
            </a:lvl3pPr>
            <a:lvl4pPr>
              <a:buNone/>
              <a:defRPr sz="4800" b="1">
                <a:solidFill>
                  <a:srgbClr val="66589B"/>
                </a:solidFill>
                <a:latin typeface="Calibri"/>
                <a:ea typeface="Calibri"/>
                <a:cs typeface="Calibri"/>
              </a:defRPr>
            </a:lvl4pPr>
            <a:lvl5pPr>
              <a:buNone/>
              <a:defRPr sz="4800" b="1">
                <a:solidFill>
                  <a:srgbClr val="66589B"/>
                </a:solidFill>
                <a:latin typeface="Calibri"/>
                <a:ea typeface="Calibri"/>
                <a:cs typeface="Calibri"/>
              </a:defRPr>
            </a:lvl5pPr>
            <a:lvl6pPr>
              <a:buNone/>
              <a:defRPr sz="4800" b="1">
                <a:solidFill>
                  <a:srgbClr val="66589B"/>
                </a:solidFill>
                <a:latin typeface="Calibri"/>
                <a:ea typeface="Calibri"/>
                <a:cs typeface="Calibri"/>
              </a:defRPr>
            </a:lvl6pPr>
            <a:lvl7pPr>
              <a:buNone/>
              <a:defRPr sz="4800" b="1">
                <a:solidFill>
                  <a:srgbClr val="66589B"/>
                </a:solidFill>
                <a:latin typeface="Calibri"/>
                <a:ea typeface="Calibri"/>
                <a:cs typeface="Calibri"/>
              </a:defRPr>
            </a:lvl7pPr>
            <a:lvl8pPr>
              <a:buNone/>
              <a:defRPr sz="4800" b="1">
                <a:solidFill>
                  <a:srgbClr val="66589B"/>
                </a:solidFill>
                <a:latin typeface="Calibri"/>
                <a:ea typeface="Calibri"/>
                <a:cs typeface="Calibri"/>
              </a:defRPr>
            </a:lvl8pPr>
            <a:lvl9pPr>
              <a:buNone/>
              <a:defRPr sz="4800" b="1">
                <a:solidFill>
                  <a:srgbClr val="66589B"/>
                </a:solidFill>
                <a:latin typeface="Calibri"/>
                <a:ea typeface="Calibri"/>
                <a:cs typeface="Calibri"/>
              </a:defRPr>
            </a:lvl9pPr>
          </a:lstStyle>
          <a:p xmlns:a="http://schemas.openxmlformats.org/drawingml/2006/main">
            <a:pPr>
              <a:buNone/>
              <a:defRPr sz="4800" b="1">
                <a:solidFill>
                  <a:srgbClr val="66589B"/>
                </a:solidFill>
                <a:latin typeface="Calibri"/>
                <a:ea typeface="Calibri"/>
                <a:cs typeface="Calibri"/>
              </a:defRPr>
            </a:pPr>
            <a:r>
              <a:rPr sz="4800" b="1">
                <a:solidFill>
                  <a:srgbClr val="66589B"/>
                </a:solidFill>
                <a:latin typeface="Calibri"/>
                <a:ea typeface="Calibri"/>
                <a:cs typeface="Calibri"/>
              </a:rPr>
              <a:t>07</a:t>
            </a:r>
          </a:p>
        </p:txBody>
      </p:sp>
      <p:sp>
        <p:nvSpPr>
          <p:cNvPr id="2" name="cover-title">
            <a:extLst xmlns:a="http://schemas.openxmlformats.org/drawingml/2006/main">
              <a:ext uri="{FF2B5EF4-FFF2-40B4-BE49-F238E27FC236}">
                <a16:creationId xmlns:a16="http://schemas.microsoft.com/office/drawing/2014/main" id="{81DF0458-8E9E-4A9C-8E1D-7294BB12B5D2}"/>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Пишемо коротке знайомство в Claude</a:t>
            </a:r>
          </a:p>
        </p:txBody>
      </p:sp>
      <p:pic>
        <p:nvPicPr>
          <p:cNvPr id="3" name="">
            <a:extLst xmlns:a="http://schemas.openxmlformats.org/drawingml/2006/main">
              <a:ext uri="{FF2B5EF4-FFF2-40B4-BE49-F238E27FC236}">
                <a16:creationId xmlns:a16="http://schemas.microsoft.com/office/drawing/2014/main" id="{4EC824B3-39CB-4AAD-A6D5-380CFAD76B62}"/>
              </a:ext>
            </a:extLst>
          </p:cNvPr>
          <p:cNvPicPr>
            <a:picLocks xmlns:a="http://schemas.openxmlformats.org/drawingml/2006/main" noChangeAspect="1"/>
          </p:cNvPicPr>
          <p:nvPr/>
        </p:nvPicPr>
        <p:blipFill>
          <a:blip xmlns:r="http://schemas.openxmlformats.org/officeDocument/2006/relationships" xmlns:a="http://schemas.openxmlformats.org/drawingml/2006/main" r:embed="R26546d87f70d43ab"/>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ADD97323-6ED3-4B66-9233-7A3CFADE3EF8}"/>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45 хвилин</a:t>
            </a:r>
          </a:p>
        </p:txBody>
      </p:sp>
      <p:sp>
        <p:nvSpPr>
          <p:cNvPr id="5" name="source-footer">
            <a:extLst xmlns:a="http://schemas.openxmlformats.org/drawingml/2006/main">
              <a:ext uri="{FF2B5EF4-FFF2-40B4-BE49-F238E27FC236}">
                <a16:creationId xmlns:a16="http://schemas.microsoft.com/office/drawing/2014/main" id="{91AA68EB-0BEF-479F-AB97-339771538161}"/>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a:t>
            </a:r>
          </a:p>
        </p:txBody>
      </p:sp>
      <p:sp>
        <p:nvSpPr>
          <p:cNvPr id="6" name="slide-number">
            <a:extLst xmlns:a="http://schemas.openxmlformats.org/drawingml/2006/main">
              <a:ext uri="{FF2B5EF4-FFF2-40B4-BE49-F238E27FC236}">
                <a16:creationId xmlns:a16="http://schemas.microsoft.com/office/drawing/2014/main" id="{9E33569C-9DFD-470D-9B07-FA8DF73E068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 / 16</a:t>
            </a:r>
          </a:p>
        </p:txBody>
      </p:sp>
      <p:sp>
        <p:nvSpPr>
          <p:cNvPr id="8" name="school-brand">
            <a:extLst xmlns:a="http://schemas.openxmlformats.org/drawingml/2006/main">
              <a:ext uri="{FF2B5EF4-FFF2-40B4-BE49-F238E27FC236}">
                <a16:creationId xmlns:a16="http://schemas.microsoft.com/office/drawing/2014/main" id="{C2FC13F1-10EE-446E-844E-17D8030114AA}"/>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66589B"/>
                </a:solidFill>
                <a:latin typeface="Calibri"/>
                <a:ea typeface="Calibri"/>
                <a:cs typeface="Calibri"/>
              </a:defRPr>
            </a:defPPr>
            <a:lvl1pPr>
              <a:defRPr sz="2100" b="1">
                <a:solidFill>
                  <a:srgbClr val="66589B"/>
                </a:solidFill>
                <a:latin typeface="Calibri"/>
                <a:ea typeface="Calibri"/>
                <a:cs typeface="Calibri"/>
              </a:defRPr>
            </a:lvl1pPr>
            <a:lvl2pPr>
              <a:defRPr sz="2100" b="1">
                <a:solidFill>
                  <a:srgbClr val="66589B"/>
                </a:solidFill>
                <a:latin typeface="Calibri"/>
                <a:ea typeface="Calibri"/>
                <a:cs typeface="Calibri"/>
              </a:defRPr>
            </a:lvl2pPr>
            <a:lvl3pPr>
              <a:defRPr sz="2100" b="1">
                <a:solidFill>
                  <a:srgbClr val="66589B"/>
                </a:solidFill>
                <a:latin typeface="Calibri"/>
                <a:ea typeface="Calibri"/>
                <a:cs typeface="Calibri"/>
              </a:defRPr>
            </a:lvl3pPr>
            <a:lvl4pPr>
              <a:defRPr sz="2100" b="1">
                <a:solidFill>
                  <a:srgbClr val="66589B"/>
                </a:solidFill>
                <a:latin typeface="Calibri"/>
                <a:ea typeface="Calibri"/>
                <a:cs typeface="Calibri"/>
              </a:defRPr>
            </a:lvl4pPr>
            <a:lvl5pPr>
              <a:defRPr sz="2100" b="1">
                <a:solidFill>
                  <a:srgbClr val="66589B"/>
                </a:solidFill>
                <a:latin typeface="Calibri"/>
                <a:ea typeface="Calibri"/>
                <a:cs typeface="Calibri"/>
              </a:defRPr>
            </a:lvl5pPr>
            <a:lvl6pPr>
              <a:defRPr sz="2100" b="1">
                <a:solidFill>
                  <a:srgbClr val="66589B"/>
                </a:solidFill>
                <a:latin typeface="Calibri"/>
                <a:ea typeface="Calibri"/>
                <a:cs typeface="Calibri"/>
              </a:defRPr>
            </a:lvl6pPr>
            <a:lvl7pPr>
              <a:defRPr sz="2100" b="1">
                <a:solidFill>
                  <a:srgbClr val="66589B"/>
                </a:solidFill>
                <a:latin typeface="Calibri"/>
                <a:ea typeface="Calibri"/>
                <a:cs typeface="Calibri"/>
              </a:defRPr>
            </a:lvl7pPr>
            <a:lvl8pPr>
              <a:defRPr sz="2100" b="1">
                <a:solidFill>
                  <a:srgbClr val="66589B"/>
                </a:solidFill>
                <a:latin typeface="Calibri"/>
                <a:ea typeface="Calibri"/>
                <a:cs typeface="Calibri"/>
              </a:defRPr>
            </a:lvl8pPr>
            <a:lvl9pPr>
              <a:defRPr sz="2100" b="1">
                <a:solidFill>
                  <a:srgbClr val="66589B"/>
                </a:solidFill>
                <a:latin typeface="Calibri"/>
                <a:ea typeface="Calibri"/>
                <a:cs typeface="Calibri"/>
              </a:defRPr>
            </a:lvl9pPr>
          </a:lstStyle>
          <a:p xmlns:a="http://schemas.openxmlformats.org/drawingml/2006/main">
            <a:pPr>
              <a:defRPr sz="2100" b="1">
                <a:solidFill>
                  <a:srgbClr val="66589B"/>
                </a:solidFill>
                <a:latin typeface="Calibri"/>
                <a:ea typeface="Calibri"/>
                <a:cs typeface="Calibri"/>
              </a:defRPr>
            </a:pPr>
            <a:r>
              <a:rPr sz="2100" b="1">
                <a:solidFill>
                  <a:srgbClr val="66589B"/>
                </a:solidFill>
                <a:latin typeface="Calibri"/>
                <a:ea typeface="Calibri"/>
                <a:cs typeface="Calibri"/>
              </a:rPr>
              <a:t>КОД ОПОРУ</a:t>
            </a:r>
          </a:p>
        </p:txBody>
      </p:sp>
    </p:spTree>
    <p:extLst>
      <p:ext uri="{BB962C8B-B14F-4D97-AF65-F5344CB8AC3E}">
        <p14:creationId xmlns:p14="http://schemas.microsoft.com/office/powerpoint/2010/main" val="702345150"/>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0E1839F5-97FF-4446-B96F-E3313BDD70B0}"/>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A911F638-B149-4653-A94D-0A0908CE5865}"/>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Напишете коротке знайомство на основі своїх нотаток.</a:t>
            </a:r>
          </a:p>
        </p:txBody>
      </p:sp>
      <p:sp>
        <p:nvSpPr>
          <p:cNvPr id="3" name="body">
            <a:extLst xmlns:a="http://schemas.openxmlformats.org/drawingml/2006/main">
              <a:ext uri="{FF2B5EF4-FFF2-40B4-BE49-F238E27FC236}">
                <a16:creationId xmlns:a16="http://schemas.microsoft.com/office/drawing/2014/main" id="{A6BE7274-CC10-421D-999C-F8B7CD368A95}"/>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Відрізните підтверджені факти від планів і вигадок.</a:t>
            </a:r>
          </a:p>
        </p:txBody>
      </p:sp>
      <p:sp>
        <p:nvSpPr>
          <p:cNvPr id="4" name="body">
            <a:extLst xmlns:a="http://schemas.openxmlformats.org/drawingml/2006/main">
              <a:ext uri="{FF2B5EF4-FFF2-40B4-BE49-F238E27FC236}">
                <a16:creationId xmlns:a16="http://schemas.microsoft.com/office/drawing/2014/main" id="{E50120A9-EA05-42B4-9126-58AFA9B42AD6}"/>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Збережете перевірений текст у intro-claude.txt.</a:t>
            </a:r>
          </a:p>
        </p:txBody>
      </p:sp>
      <p:sp>
        <p:nvSpPr>
          <p:cNvPr id="5" name="source-footer">
            <a:extLst xmlns:a="http://schemas.openxmlformats.org/drawingml/2006/main">
              <a:ext uri="{FF2B5EF4-FFF2-40B4-BE49-F238E27FC236}">
                <a16:creationId xmlns:a16="http://schemas.microsoft.com/office/drawing/2014/main" id="{DCBA4933-2CCA-4102-99CD-5D7CC94B617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a:t>
            </a:r>
          </a:p>
        </p:txBody>
      </p:sp>
      <p:sp>
        <p:nvSpPr>
          <p:cNvPr id="6" name="slide-number">
            <a:extLst xmlns:a="http://schemas.openxmlformats.org/drawingml/2006/main">
              <a:ext uri="{FF2B5EF4-FFF2-40B4-BE49-F238E27FC236}">
                <a16:creationId xmlns:a16="http://schemas.microsoft.com/office/drawing/2014/main" id="{8E0902F9-5A26-4055-9463-D7402A89841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2 / 16</a:t>
            </a:r>
          </a:p>
        </p:txBody>
      </p:sp>
    </p:spTree>
    <p:extLst>
      <p:ext uri="{BB962C8B-B14F-4D97-AF65-F5344CB8AC3E}">
        <p14:creationId xmlns:p14="http://schemas.microsoft.com/office/powerpoint/2010/main" val="1151205853"/>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75EB88A7-D3F0-45EB-A6A9-1B227AE7C70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Вихідні факти для знайомства</a:t>
            </a:r>
          </a:p>
        </p:txBody>
      </p:sp>
      <p:sp>
        <p:nvSpPr>
          <p:cNvPr id="2" name="body">
            <a:extLst xmlns:a="http://schemas.openxmlformats.org/drawingml/2006/main">
              <a:ext uri="{FF2B5EF4-FFF2-40B4-BE49-F238E27FC236}">
                <a16:creationId xmlns:a16="http://schemas.microsoft.com/office/drawing/2014/main" id="{8490E568-6151-4493-896E-1B8A61FAEC9E}"/>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about-me.txt містить шість рядків про Олену.</a:t>
            </a:r>
          </a:p>
        </p:txBody>
      </p:sp>
      <p:sp>
        <p:nvSpPr>
          <p:cNvPr id="3" name="body">
            <a:extLst xmlns:a="http://schemas.openxmlformats.org/drawingml/2006/main">
              <a:ext uri="{FF2B5EF4-FFF2-40B4-BE49-F238E27FC236}">
                <a16:creationId xmlns:a16="http://schemas.microsoft.com/office/drawing/2014/main" id="{896299C2-8A2D-46B9-AC8A-79220E94A808}"/>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Ім’я й інтереси відомі.</a:t>
            </a:r>
          </a:p>
        </p:txBody>
      </p:sp>
      <p:sp>
        <p:nvSpPr>
          <p:cNvPr id="4" name="body">
            <a:extLst xmlns:a="http://schemas.openxmlformats.org/drawingml/2006/main">
              <a:ext uri="{FF2B5EF4-FFF2-40B4-BE49-F238E27FC236}">
                <a16:creationId xmlns:a16="http://schemas.microsoft.com/office/drawing/2014/main" id="{8F1CA489-43EB-418A-AD47-C327032B46F8}"/>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Проєкти заплановані; професія та готові досягнення не вказані.</a:t>
            </a:r>
          </a:p>
        </p:txBody>
      </p:sp>
      <p:sp>
        <p:nvSpPr>
          <p:cNvPr id="5" name="body">
            <a:extLst xmlns:a="http://schemas.openxmlformats.org/drawingml/2006/main">
              <a:ext uri="{FF2B5EF4-FFF2-40B4-BE49-F238E27FC236}">
                <a16:creationId xmlns:a16="http://schemas.microsoft.com/office/drawing/2014/main" id="{1548037E-AA33-486B-BDCE-02377DA108CB}"/>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Контакт для публікації ще не обраний.</a:t>
            </a:r>
          </a:p>
        </p:txBody>
      </p:sp>
      <p:sp>
        <p:nvSpPr>
          <p:cNvPr id="6" name="source-footer">
            <a:extLst xmlns:a="http://schemas.openxmlformats.org/drawingml/2006/main">
              <a:ext uri="{FF2B5EF4-FFF2-40B4-BE49-F238E27FC236}">
                <a16:creationId xmlns:a16="http://schemas.microsoft.com/office/drawing/2014/main" id="{D3283A3F-AC74-4225-B442-E490529933C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0–5 хв</a:t>
            </a:r>
          </a:p>
        </p:txBody>
      </p:sp>
      <p:sp>
        <p:nvSpPr>
          <p:cNvPr id="7" name="slide-number">
            <a:extLst xmlns:a="http://schemas.openxmlformats.org/drawingml/2006/main">
              <a:ext uri="{FF2B5EF4-FFF2-40B4-BE49-F238E27FC236}">
                <a16:creationId xmlns:a16="http://schemas.microsoft.com/office/drawing/2014/main" id="{ECD843FF-3E38-4BB5-A880-08AA1CC5C60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3 / 16</a:t>
            </a:r>
          </a:p>
        </p:txBody>
      </p:sp>
    </p:spTree>
    <p:extLst>
      <p:ext uri="{BB962C8B-B14F-4D97-AF65-F5344CB8AC3E}">
        <p14:creationId xmlns:p14="http://schemas.microsoft.com/office/powerpoint/2010/main" val="1356807290"/>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D150659C-68D8-4DF0-BB39-96B4BEE0BAD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Вхід у Claude</a:t>
            </a:r>
          </a:p>
        </p:txBody>
      </p:sp>
      <p:sp>
        <p:nvSpPr>
          <p:cNvPr id="2" name="step-number">
            <a:extLst xmlns:a="http://schemas.openxmlformats.org/drawingml/2006/main">
              <a:ext uri="{FF2B5EF4-FFF2-40B4-BE49-F238E27FC236}">
                <a16:creationId xmlns:a16="http://schemas.microsoft.com/office/drawing/2014/main" id="{E05C9568-D2C1-4203-91E1-1314C8A84E0E}"/>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05B6844F-EE4E-4C73-BC80-08FD852EF18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claude.ai.</a:t>
            </a:r>
          </a:p>
        </p:txBody>
      </p:sp>
      <p:sp>
        <p:nvSpPr>
          <p:cNvPr id="4" name="step-number">
            <a:extLst xmlns:a="http://schemas.openxmlformats.org/drawingml/2006/main">
              <a:ext uri="{FF2B5EF4-FFF2-40B4-BE49-F238E27FC236}">
                <a16:creationId xmlns:a16="http://schemas.microsoft.com/office/drawing/2014/main" id="{8E2C1F1B-A116-4BD7-9665-4896D7EEE207}"/>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61415380-78D4-41A1-9F36-286C48EFBAE3}"/>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Оберіть Continue with Google або Continue with email.</a:t>
            </a:r>
          </a:p>
        </p:txBody>
      </p:sp>
      <p:sp>
        <p:nvSpPr>
          <p:cNvPr id="6" name="step-number">
            <a:extLst xmlns:a="http://schemas.openxmlformats.org/drawingml/2006/main">
              <a:ext uri="{FF2B5EF4-FFF2-40B4-BE49-F238E27FC236}">
                <a16:creationId xmlns:a16="http://schemas.microsoft.com/office/drawing/2014/main" id="{9ED02EE3-A35A-4375-9119-D3CF030E183B}"/>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5D58073B-A27E-4E67-8AB7-C7595D396C37}"/>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Для входу поштою відкрийте посилання на цьому комп’ютері або введіть код у своєму вікні входу.</a:t>
            </a:r>
          </a:p>
        </p:txBody>
      </p:sp>
      <p:sp>
        <p:nvSpPr>
          <p:cNvPr id="8" name="step-number">
            <a:extLst xmlns:a="http://schemas.openxmlformats.org/drawingml/2006/main">
              <a:ext uri="{FF2B5EF4-FFF2-40B4-BE49-F238E27FC236}">
                <a16:creationId xmlns:a16="http://schemas.microsoft.com/office/drawing/2014/main" id="{A2122A13-6047-4653-9178-726161E72686}"/>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6D52267-D7B5-4F2A-B7D6-8C8DD1429F92}"/>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Після входу створіть нову розмову.</a:t>
            </a:r>
          </a:p>
        </p:txBody>
      </p:sp>
      <p:sp>
        <p:nvSpPr>
          <p:cNvPr id="10" name="source-footer">
            <a:extLst xmlns:a="http://schemas.openxmlformats.org/drawingml/2006/main">
              <a:ext uri="{FF2B5EF4-FFF2-40B4-BE49-F238E27FC236}">
                <a16:creationId xmlns:a16="http://schemas.microsoft.com/office/drawing/2014/main" id="{90512872-C621-44E9-BE15-1B153A054B9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5–13 хв</a:t>
            </a:r>
          </a:p>
        </p:txBody>
      </p:sp>
      <p:sp>
        <p:nvSpPr>
          <p:cNvPr id="11" name="slide-number">
            <a:extLst xmlns:a="http://schemas.openxmlformats.org/drawingml/2006/main">
              <a:ext uri="{FF2B5EF4-FFF2-40B4-BE49-F238E27FC236}">
                <a16:creationId xmlns:a16="http://schemas.microsoft.com/office/drawing/2014/main" id="{AB498EE7-7BAF-4C68-890D-48C0B52BFDA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4 / 16</a:t>
            </a:r>
          </a:p>
        </p:txBody>
      </p:sp>
    </p:spTree>
    <p:extLst>
      <p:ext uri="{BB962C8B-B14F-4D97-AF65-F5344CB8AC3E}">
        <p14:creationId xmlns:p14="http://schemas.microsoft.com/office/powerpoint/2010/main" val="1034711123"/>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60F19D6-33F8-44D7-9BA4-3D44BEC6FB0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Перша чернетка «Про мене»</a:t>
            </a:r>
          </a:p>
        </p:txBody>
      </p:sp>
      <p:sp>
        <p:nvSpPr>
          <p:cNvPr id="2" name="prompt">
            <a:extLst xmlns:a="http://schemas.openxmlformats.org/drawingml/2006/main">
              <a:ext uri="{FF2B5EF4-FFF2-40B4-BE49-F238E27FC236}">
                <a16:creationId xmlns:a16="http://schemas.microsoft.com/office/drawing/2014/main" id="{AFE10937-CF68-41B6-BA8F-E7F700EC391B}"/>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Напиши українською текст «Про мене» для особистої сторінки від першої особи, до 50 слів. Використовуй лише наведені факти. Не додавай професії, досягнень або контактів. Не обіцяй, що заплановані проєкти вже готові. Мої вихідні дані:</a:t>
            </a:r>
          </a:p>
        </p:txBody>
      </p:sp>
      <p:sp>
        <p:nvSpPr>
          <p:cNvPr id="3" name="prompt-context">
            <a:extLst xmlns:a="http://schemas.openxmlformats.org/drawingml/2006/main">
              <a:ext uri="{FF2B5EF4-FFF2-40B4-BE49-F238E27FC236}">
                <a16:creationId xmlns:a16="http://schemas.microsoft.com/office/drawing/2014/main" id="{BABFAD45-63FC-4AD6-A451-161F35A097D4}"/>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Вставте весь about-me.txt після запиту, потім надішліть повідомлення.</a:t>
            </a:r>
          </a:p>
        </p:txBody>
      </p:sp>
      <p:sp>
        <p:nvSpPr>
          <p:cNvPr id="4" name="copy-source">
            <a:extLst xmlns:a="http://schemas.openxmlformats.org/drawingml/2006/main">
              <a:ext uri="{FF2B5EF4-FFF2-40B4-BE49-F238E27FC236}">
                <a16:creationId xmlns:a16="http://schemas.microsoft.com/office/drawing/2014/main" id="{97B6F599-5813-4917-9E79-0AA3FBF9C051}"/>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L07_prompts.txt</a:t>
            </a:r>
          </a:p>
        </p:txBody>
      </p:sp>
      <p:sp>
        <p:nvSpPr>
          <p:cNvPr id="5" name="source-footer">
            <a:extLst xmlns:a="http://schemas.openxmlformats.org/drawingml/2006/main">
              <a:ext uri="{FF2B5EF4-FFF2-40B4-BE49-F238E27FC236}">
                <a16:creationId xmlns:a16="http://schemas.microsoft.com/office/drawing/2014/main" id="{B3BA3CE1-D6C2-48E2-847F-02F7CCAF089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5–13 хв</a:t>
            </a:r>
          </a:p>
        </p:txBody>
      </p:sp>
      <p:sp>
        <p:nvSpPr>
          <p:cNvPr id="6" name="slide-number">
            <a:extLst xmlns:a="http://schemas.openxmlformats.org/drawingml/2006/main">
              <a:ext uri="{FF2B5EF4-FFF2-40B4-BE49-F238E27FC236}">
                <a16:creationId xmlns:a16="http://schemas.microsoft.com/office/drawing/2014/main" id="{7DBAE69D-4243-4C9F-BADC-4FC90957EECC}"/>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5 / 16</a:t>
            </a:r>
          </a:p>
        </p:txBody>
      </p:sp>
    </p:spTree>
    <p:extLst>
      <p:ext uri="{BB962C8B-B14F-4D97-AF65-F5344CB8AC3E}">
        <p14:creationId xmlns:p14="http://schemas.microsoft.com/office/powerpoint/2010/main" val="1434996849"/>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1A83AF2-82AC-4092-8A67-62890497E1F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Поле для наступного повідомлення</a:t>
            </a:r>
          </a:p>
        </p:txBody>
      </p:sp>
      <p:pic>
        <p:nvPicPr>
          <p:cNvPr id="2" name="">
            <a:extLst xmlns:a="http://schemas.openxmlformats.org/drawingml/2006/main">
              <a:ext uri="{FF2B5EF4-FFF2-40B4-BE49-F238E27FC236}">
                <a16:creationId xmlns:a16="http://schemas.microsoft.com/office/drawing/2014/main" id="{8402A0C3-1CB0-45D1-8C85-187619DE414C}"/>
              </a:ext>
            </a:extLst>
          </p:cNvPr>
          <p:cNvPicPr>
            <a:picLocks xmlns:a="http://schemas.openxmlformats.org/drawingml/2006/main" noChangeAspect="1"/>
          </p:cNvPicPr>
          <p:nvPr/>
        </p:nvPicPr>
        <p:blipFill>
          <a:blip xmlns:r="http://schemas.openxmlformats.org/officeDocument/2006/relationships" xmlns:a="http://schemas.openxmlformats.org/drawingml/2006/main" r:embed="R53511dea0d904850"/>
          <a:stretch xmlns:a="http://schemas.openxmlformats.org/drawingml/2006/main"/>
        </p:blipFill>
        <p:spPr>
          <a:xfrm xmlns:a="http://schemas.openxmlformats.org/drawingml/2006/main">
            <a:off x="1014241" y="1619250"/>
            <a:ext cx="10163518" cy="3810000"/>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F95C8D18-4A19-4B88-939B-0542F6273C90}"/>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Reply — поле уточнення до відповіді.</a:t>
            </a:r>
          </a:p>
        </p:txBody>
      </p:sp>
      <p:sp>
        <p:nvSpPr>
          <p:cNvPr id="4" name="source-footer">
            <a:extLst xmlns:a="http://schemas.openxmlformats.org/drawingml/2006/main">
              <a:ext uri="{FF2B5EF4-FFF2-40B4-BE49-F238E27FC236}">
                <a16:creationId xmlns:a16="http://schemas.microsoft.com/office/drawing/2014/main" id="{C8B75FF2-6690-449B-A590-096E5BCDC161}"/>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5–13 хв</a:t>
            </a:r>
          </a:p>
        </p:txBody>
      </p:sp>
      <p:sp>
        <p:nvSpPr>
          <p:cNvPr id="5" name="slide-number">
            <a:extLst xmlns:a="http://schemas.openxmlformats.org/drawingml/2006/main">
              <a:ext uri="{FF2B5EF4-FFF2-40B4-BE49-F238E27FC236}">
                <a16:creationId xmlns:a16="http://schemas.microsoft.com/office/drawing/2014/main" id="{78A68986-8C85-4D2A-ACDA-943185C585C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6 / 16</a:t>
            </a:r>
          </a:p>
        </p:txBody>
      </p:sp>
    </p:spTree>
    <p:extLst>
      <p:ext uri="{BB962C8B-B14F-4D97-AF65-F5344CB8AC3E}">
        <p14:creationId xmlns:p14="http://schemas.microsoft.com/office/powerpoint/2010/main" val="1138850391"/>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4B62BB51-D541-491B-B43B-C45117C3A77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Факт, намір або вигадка</a:t>
            </a:r>
          </a:p>
        </p:txBody>
      </p:sp>
      <p:sp>
        <p:nvSpPr>
          <p:cNvPr id="2" name="step-number">
            <a:extLst xmlns:a="http://schemas.openxmlformats.org/drawingml/2006/main">
              <a:ext uri="{FF2B5EF4-FFF2-40B4-BE49-F238E27FC236}">
                <a16:creationId xmlns:a16="http://schemas.microsoft.com/office/drawing/2014/main" id="{B32373D0-CB25-40FD-80A0-0979498A0847}"/>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108F6589-A990-4E80-825F-80DB0386885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чернетку й about-me.txt поруч.</a:t>
            </a:r>
          </a:p>
        </p:txBody>
      </p:sp>
      <p:sp>
        <p:nvSpPr>
          <p:cNvPr id="4" name="step-number">
            <a:extLst xmlns:a="http://schemas.openxmlformats.org/drawingml/2006/main">
              <a:ext uri="{FF2B5EF4-FFF2-40B4-BE49-F238E27FC236}">
                <a16:creationId xmlns:a16="http://schemas.microsoft.com/office/drawing/2014/main" id="{453BEECC-165A-4E2A-870F-0DFB5B2E1957}"/>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0E26ABF8-B43B-4E13-8B3A-2E6B8308A300}"/>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Для кожного речення знайдіть вихідний рядок.</a:t>
            </a:r>
          </a:p>
        </p:txBody>
      </p:sp>
      <p:sp>
        <p:nvSpPr>
          <p:cNvPr id="6" name="step-number">
            <a:extLst xmlns:a="http://schemas.openxmlformats.org/drawingml/2006/main">
              <a:ext uri="{FF2B5EF4-FFF2-40B4-BE49-F238E27FC236}">
                <a16:creationId xmlns:a16="http://schemas.microsoft.com/office/drawing/2014/main" id="{5A496292-C955-415E-8678-578AFC91F8CA}"/>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C45BBF10-6BD7-4473-822F-9477BE15CB7E}"/>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Позначте підтверджені факти, наміри та вигадане.</a:t>
            </a:r>
          </a:p>
        </p:txBody>
      </p:sp>
      <p:sp>
        <p:nvSpPr>
          <p:cNvPr id="8" name="step-number">
            <a:extLst xmlns:a="http://schemas.openxmlformats.org/drawingml/2006/main">
              <a:ext uri="{FF2B5EF4-FFF2-40B4-BE49-F238E27FC236}">
                <a16:creationId xmlns:a16="http://schemas.microsoft.com/office/drawing/2014/main" id="{8F07A85A-B114-4407-8546-D56C00DC3515}"/>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5ED2A264-E0ED-48FD-81B7-3FA258BAF93A}"/>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Поясніть різницю між «хочу створити» й «уже створила».</a:t>
            </a:r>
          </a:p>
        </p:txBody>
      </p:sp>
      <p:sp>
        <p:nvSpPr>
          <p:cNvPr id="10" name="source-footer">
            <a:extLst xmlns:a="http://schemas.openxmlformats.org/drawingml/2006/main">
              <a:ext uri="{FF2B5EF4-FFF2-40B4-BE49-F238E27FC236}">
                <a16:creationId xmlns:a16="http://schemas.microsoft.com/office/drawing/2014/main" id="{72D67325-A968-43D8-83CF-3878A9CDF0A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13–23 хв</a:t>
            </a:r>
          </a:p>
        </p:txBody>
      </p:sp>
      <p:sp>
        <p:nvSpPr>
          <p:cNvPr id="11" name="slide-number">
            <a:extLst xmlns:a="http://schemas.openxmlformats.org/drawingml/2006/main">
              <a:ext uri="{FF2B5EF4-FFF2-40B4-BE49-F238E27FC236}">
                <a16:creationId xmlns:a16="http://schemas.microsoft.com/office/drawing/2014/main" id="{BCBEA4CA-23FE-4F33-B005-EB18E174AAB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7 / 16</a:t>
            </a:r>
          </a:p>
        </p:txBody>
      </p:sp>
    </p:spTree>
    <p:extLst>
      <p:ext uri="{BB962C8B-B14F-4D97-AF65-F5344CB8AC3E}">
        <p14:creationId xmlns:p14="http://schemas.microsoft.com/office/powerpoint/2010/main" val="1041680976"/>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9007CB89-1BAD-478A-90A4-7F9701B0BC5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У чернетці з’явилася професія</a:t>
            </a:r>
          </a:p>
        </p:txBody>
      </p:sp>
      <p:sp>
        <p:nvSpPr>
          <p:cNvPr id="2" name="step-number">
            <a:extLst xmlns:a="http://schemas.openxmlformats.org/drawingml/2006/main">
              <a:ext uri="{FF2B5EF4-FFF2-40B4-BE49-F238E27FC236}">
                <a16:creationId xmlns:a16="http://schemas.microsoft.com/office/drawing/2014/main" id="{EFB53F0E-A4AF-4A48-A0A4-C780A60B14D7}"/>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91865DAD-179A-4192-8282-B3F5CAEEC3E2}"/>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Нотатка не підтверджує: «Олена — досвідчена дизайнерка».</a:t>
            </a:r>
          </a:p>
        </p:txBody>
      </p:sp>
      <p:sp>
        <p:nvSpPr>
          <p:cNvPr id="4" name="step-number">
            <a:extLst xmlns:a="http://schemas.openxmlformats.org/drawingml/2006/main">
              <a:ext uri="{FF2B5EF4-FFF2-40B4-BE49-F238E27FC236}">
                <a16:creationId xmlns:a16="http://schemas.microsoft.com/office/drawing/2014/main" id="{01C961FD-3A02-4878-AED3-6BD7655A717F}"/>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6FAC001E-5BAB-49A9-A005-B80D70C8513E}"/>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Попросіть прибрати непідтверджену професію.</a:t>
            </a:r>
          </a:p>
        </p:txBody>
      </p:sp>
      <p:sp>
        <p:nvSpPr>
          <p:cNvPr id="6" name="step-number">
            <a:extLst xmlns:a="http://schemas.openxmlformats.org/drawingml/2006/main">
              <a:ext uri="{FF2B5EF4-FFF2-40B4-BE49-F238E27FC236}">
                <a16:creationId xmlns:a16="http://schemas.microsoft.com/office/drawing/2014/main" id="{86823E23-1920-4FE7-903A-00544DF46C41}"/>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4009DBF6-4BC9-4128-A9F4-FC16E7A23AF6}"/>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Повторно звірте весь текст із about-me.txt.</a:t>
            </a:r>
          </a:p>
        </p:txBody>
      </p:sp>
      <p:sp>
        <p:nvSpPr>
          <p:cNvPr id="8" name="source-footer">
            <a:extLst xmlns:a="http://schemas.openxmlformats.org/drawingml/2006/main">
              <a:ext uri="{FF2B5EF4-FFF2-40B4-BE49-F238E27FC236}">
                <a16:creationId xmlns:a16="http://schemas.microsoft.com/office/drawing/2014/main" id="{5329F585-FDF4-4E08-AAA8-52A934C9976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13–23 хв</a:t>
            </a:r>
          </a:p>
        </p:txBody>
      </p:sp>
      <p:sp>
        <p:nvSpPr>
          <p:cNvPr id="9" name="slide-number">
            <a:extLst xmlns:a="http://schemas.openxmlformats.org/drawingml/2006/main">
              <a:ext uri="{FF2B5EF4-FFF2-40B4-BE49-F238E27FC236}">
                <a16:creationId xmlns:a16="http://schemas.microsoft.com/office/drawing/2014/main" id="{A8C40A40-3A0F-448A-B6D8-34DFBB85C1D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8 / 16</a:t>
            </a:r>
          </a:p>
        </p:txBody>
      </p:sp>
    </p:spTree>
    <p:extLst>
      <p:ext uri="{BB962C8B-B14F-4D97-AF65-F5344CB8AC3E}">
        <p14:creationId xmlns:p14="http://schemas.microsoft.com/office/powerpoint/2010/main" val="1468624468"/>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6BE73F08-BD98-4955-8937-4607B731A91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Простіше знайомство до 30 слів</a:t>
            </a:r>
          </a:p>
        </p:txBody>
      </p:sp>
      <p:sp>
        <p:nvSpPr>
          <p:cNvPr id="2" name="prompt">
            <a:extLst xmlns:a="http://schemas.openxmlformats.org/drawingml/2006/main">
              <a:ext uri="{FF2B5EF4-FFF2-40B4-BE49-F238E27FC236}">
                <a16:creationId xmlns:a16="http://schemas.microsoft.com/office/drawing/2014/main" id="{A3C6BAD0-FEBF-4037-A53F-821C36523269}"/>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Перепиши простіше, до 30 слів. Залиши ім'я, інтереси та намір навчитися. Прибери рекламні прикметники.</a:t>
            </a:r>
          </a:p>
        </p:txBody>
      </p:sp>
      <p:sp>
        <p:nvSpPr>
          <p:cNvPr id="3" name="prompt-context">
            <a:extLst xmlns:a="http://schemas.openxmlformats.org/drawingml/2006/main">
              <a:ext uri="{FF2B5EF4-FFF2-40B4-BE49-F238E27FC236}">
                <a16:creationId xmlns:a16="http://schemas.microsoft.com/office/drawing/2014/main" id="{FD752622-0E13-48A3-9999-9691EF5BC543}"/>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Надішліть у тій самій розмові після перевірки першої чернетки.</a:t>
            </a:r>
          </a:p>
        </p:txBody>
      </p:sp>
      <p:sp>
        <p:nvSpPr>
          <p:cNvPr id="4" name="copy-source">
            <a:extLst xmlns:a="http://schemas.openxmlformats.org/drawingml/2006/main">
              <a:ext uri="{FF2B5EF4-FFF2-40B4-BE49-F238E27FC236}">
                <a16:creationId xmlns:a16="http://schemas.microsoft.com/office/drawing/2014/main" id="{F118F16A-D807-4B83-8616-13C338708B43}"/>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L07_prompts.txt</a:t>
            </a:r>
          </a:p>
        </p:txBody>
      </p:sp>
      <p:sp>
        <p:nvSpPr>
          <p:cNvPr id="5" name="source-footer">
            <a:extLst xmlns:a="http://schemas.openxmlformats.org/drawingml/2006/main">
              <a:ext uri="{FF2B5EF4-FFF2-40B4-BE49-F238E27FC236}">
                <a16:creationId xmlns:a16="http://schemas.microsoft.com/office/drawing/2014/main" id="{C8B01DA9-ACEC-48CA-B8CD-1C6B398CDB9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23–31 хв</a:t>
            </a:r>
          </a:p>
        </p:txBody>
      </p:sp>
      <p:sp>
        <p:nvSpPr>
          <p:cNvPr id="6" name="slide-number">
            <a:extLst xmlns:a="http://schemas.openxmlformats.org/drawingml/2006/main">
              <a:ext uri="{FF2B5EF4-FFF2-40B4-BE49-F238E27FC236}">
                <a16:creationId xmlns:a16="http://schemas.microsoft.com/office/drawing/2014/main" id="{8C43FA6A-3436-4342-8C7B-BCA3AF06BB9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9 / 16</a:t>
            </a:r>
          </a:p>
        </p:txBody>
      </p:sp>
    </p:spTree>
    <p:extLst>
      <p:ext uri="{BB962C8B-B14F-4D97-AF65-F5344CB8AC3E}">
        <p14:creationId xmlns:p14="http://schemas.microsoft.com/office/powerpoint/2010/main" val="1548804458"/>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AE7195B2-EDCB-437D-8D81-D230CB6CC5A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Збереження intro-claude.txt</a:t>
            </a:r>
          </a:p>
        </p:txBody>
      </p:sp>
      <p:sp>
        <p:nvSpPr>
          <p:cNvPr id="2" name="step-number">
            <a:extLst xmlns:a="http://schemas.openxmlformats.org/drawingml/2006/main">
              <a:ext uri="{FF2B5EF4-FFF2-40B4-BE49-F238E27FC236}">
                <a16:creationId xmlns:a16="http://schemas.microsoft.com/office/drawing/2014/main" id="{517428A4-A068-4102-82EF-30F54822582D}"/>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CEC2F6D3-048E-4B7D-B7A8-27E3E235299D}"/>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Перевірте ім’я, інтереси й майбутній характер проєктів.</a:t>
            </a:r>
          </a:p>
        </p:txBody>
      </p:sp>
      <p:sp>
        <p:nvSpPr>
          <p:cNvPr id="4" name="step-number">
            <a:extLst xmlns:a="http://schemas.openxmlformats.org/drawingml/2006/main">
              <a:ext uri="{FF2B5EF4-FFF2-40B4-BE49-F238E27FC236}">
                <a16:creationId xmlns:a16="http://schemas.microsoft.com/office/drawing/2014/main" id="{ED020011-E990-4D6C-B0CA-ECA07563BD0F}"/>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31A16D7E-B2ED-4380-A91F-830853525E20}"/>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Скопіюйте обраний текст у Блокнот.</a:t>
            </a:r>
          </a:p>
        </p:txBody>
      </p:sp>
      <p:sp>
        <p:nvSpPr>
          <p:cNvPr id="6" name="step-number">
            <a:extLst xmlns:a="http://schemas.openxmlformats.org/drawingml/2006/main">
              <a:ext uri="{FF2B5EF4-FFF2-40B4-BE49-F238E27FC236}">
                <a16:creationId xmlns:a16="http://schemas.microsoft.com/office/drawing/2014/main" id="{C5C4323A-B26E-46FB-98B6-0C0626833F3B}"/>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69A8433C-0EC7-43ED-AFF2-649B69FC0F00}"/>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Documents\AI-practice\intro-claude.txt.</a:t>
            </a:r>
          </a:p>
        </p:txBody>
      </p:sp>
      <p:sp>
        <p:nvSpPr>
          <p:cNvPr id="8" name="step-number">
            <a:extLst xmlns:a="http://schemas.openxmlformats.org/drawingml/2006/main">
              <a:ext uri="{FF2B5EF4-FFF2-40B4-BE49-F238E27FC236}">
                <a16:creationId xmlns:a16="http://schemas.microsoft.com/office/drawing/2014/main" id="{AD600EAD-28C3-4DAC-ACA2-65535B8516EB}"/>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0CFAEAA3-4779-4CD5-A17F-D2A65E6190AF}"/>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Закрийте та відкрийте файл із папки.</a:t>
            </a:r>
          </a:p>
        </p:txBody>
      </p:sp>
      <p:sp>
        <p:nvSpPr>
          <p:cNvPr id="10" name="source-footer">
            <a:extLst xmlns:a="http://schemas.openxmlformats.org/drawingml/2006/main">
              <a:ext uri="{FF2B5EF4-FFF2-40B4-BE49-F238E27FC236}">
                <a16:creationId xmlns:a16="http://schemas.microsoft.com/office/drawing/2014/main" id="{C1FACBA4-F688-447C-8F4A-8482D8550621}"/>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23–31 хв</a:t>
            </a:r>
          </a:p>
        </p:txBody>
      </p:sp>
      <p:sp>
        <p:nvSpPr>
          <p:cNvPr id="11" name="slide-number">
            <a:extLst xmlns:a="http://schemas.openxmlformats.org/drawingml/2006/main">
              <a:ext uri="{FF2B5EF4-FFF2-40B4-BE49-F238E27FC236}">
                <a16:creationId xmlns:a16="http://schemas.microsoft.com/office/drawing/2014/main" id="{B3596EC2-A9F0-4401-A58E-2B166E72691E}"/>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10 / 16</a:t>
            </a:r>
          </a:p>
        </p:txBody>
      </p:sp>
    </p:spTree>
    <p:extLst>
      <p:ext uri="{BB962C8B-B14F-4D97-AF65-F5344CB8AC3E}">
        <p14:creationId xmlns:p14="http://schemas.microsoft.com/office/powerpoint/2010/main" val="1615345366"/>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C7F5A359-8C43-40DD-BFED-E789258D321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Додаткове читання в Claude Code</a:t>
            </a:r>
          </a:p>
        </p:txBody>
      </p:sp>
      <p:sp>
        <p:nvSpPr>
          <p:cNvPr id="2" name="step-number">
            <a:extLst xmlns:a="http://schemas.openxmlformats.org/drawingml/2006/main">
              <a:ext uri="{FF2B5EF4-FFF2-40B4-BE49-F238E27FC236}">
                <a16:creationId xmlns:a16="http://schemas.microsoft.com/office/drawing/2014/main" id="{787A6802-638E-4F0F-A0D4-69E557990E86}"/>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736F3954-5155-4B80-A6A4-4CECAEEF8F2B}"/>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 наявного доступу відкрийте Claude Desktop.</a:t>
            </a:r>
          </a:p>
        </p:txBody>
      </p:sp>
      <p:sp>
        <p:nvSpPr>
          <p:cNvPr id="4" name="step-number">
            <a:extLst xmlns:a="http://schemas.openxmlformats.org/drawingml/2006/main">
              <a:ext uri="{FF2B5EF4-FFF2-40B4-BE49-F238E27FC236}">
                <a16:creationId xmlns:a16="http://schemas.microsoft.com/office/drawing/2014/main" id="{5D3E69E0-8F90-4FD2-AF38-3861F0BC603B}"/>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4CA86DDE-0DCF-44CB-84FA-FB8BE0F68F6C}"/>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Code → Local → Open folder…</a:t>
            </a:r>
          </a:p>
        </p:txBody>
      </p:sp>
      <p:sp>
        <p:nvSpPr>
          <p:cNvPr id="6" name="step-number">
            <a:extLst xmlns:a="http://schemas.openxmlformats.org/drawingml/2006/main">
              <a:ext uri="{FF2B5EF4-FFF2-40B4-BE49-F238E27FC236}">
                <a16:creationId xmlns:a16="http://schemas.microsoft.com/office/drawing/2014/main" id="{B454B847-0640-44C0-B490-A5482D9F8C83}"/>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4A79BDA-7FBB-43E7-9E6E-0F61D2761E74}"/>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Виберіть AI-practice із файлом about-me.txt.</a:t>
            </a:r>
          </a:p>
        </p:txBody>
      </p:sp>
      <p:sp>
        <p:nvSpPr>
          <p:cNvPr id="8" name="step-number">
            <a:extLst xmlns:a="http://schemas.openxmlformats.org/drawingml/2006/main">
              <a:ext uri="{FF2B5EF4-FFF2-40B4-BE49-F238E27FC236}">
                <a16:creationId xmlns:a16="http://schemas.microsoft.com/office/drawing/2014/main" id="{72CD8C4F-EE3B-4AC7-A189-B814C5505A20}"/>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78D107AE-B700-44F3-A2ED-9C39F459C8B8}"/>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Для основного текстового результату Claude Code не потрібний.</a:t>
            </a:r>
          </a:p>
        </p:txBody>
      </p:sp>
      <p:sp>
        <p:nvSpPr>
          <p:cNvPr id="10" name="source-footer">
            <a:extLst xmlns:a="http://schemas.openxmlformats.org/drawingml/2006/main">
              <a:ext uri="{FF2B5EF4-FFF2-40B4-BE49-F238E27FC236}">
                <a16:creationId xmlns:a16="http://schemas.microsoft.com/office/drawing/2014/main" id="{5F466998-AF96-4257-8018-C8A2DC5F8F1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31–39 хв</a:t>
            </a:r>
          </a:p>
        </p:txBody>
      </p:sp>
      <p:sp>
        <p:nvSpPr>
          <p:cNvPr id="11" name="slide-number">
            <a:extLst xmlns:a="http://schemas.openxmlformats.org/drawingml/2006/main">
              <a:ext uri="{FF2B5EF4-FFF2-40B4-BE49-F238E27FC236}">
                <a16:creationId xmlns:a16="http://schemas.microsoft.com/office/drawing/2014/main" id="{94B81888-D880-4A4A-87DF-C6365798ABE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11 / 16</a:t>
            </a:r>
          </a:p>
        </p:txBody>
      </p:sp>
    </p:spTree>
    <p:extLst>
      <p:ext uri="{BB962C8B-B14F-4D97-AF65-F5344CB8AC3E}">
        <p14:creationId xmlns:p14="http://schemas.microsoft.com/office/powerpoint/2010/main" val="1333061862"/>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4223A5EA-B010-47AF-B97D-D4F485CB48D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Local і папка проєкту</a:t>
            </a:r>
          </a:p>
        </p:txBody>
      </p:sp>
      <p:pic>
        <p:nvPicPr>
          <p:cNvPr id="2" name="">
            <a:extLst xmlns:a="http://schemas.openxmlformats.org/drawingml/2006/main">
              <a:ext uri="{FF2B5EF4-FFF2-40B4-BE49-F238E27FC236}">
                <a16:creationId xmlns:a16="http://schemas.microsoft.com/office/drawing/2014/main" id="{5468C08E-7F6A-47FA-9F8E-3C96345DC092}"/>
              </a:ext>
            </a:extLst>
          </p:cNvPr>
          <p:cNvPicPr>
            <a:picLocks xmlns:a="http://schemas.openxmlformats.org/drawingml/2006/main" noChangeAspect="1"/>
          </p:cNvPicPr>
          <p:nvPr/>
        </p:nvPicPr>
        <p:blipFill>
          <a:blip xmlns:r="http://schemas.openxmlformats.org/officeDocument/2006/relationships" xmlns:a="http://schemas.openxmlformats.org/drawingml/2006/main" r:embed="R5325796fdf41488f"/>
          <a:stretch xmlns:a="http://schemas.openxmlformats.org/drawingml/2006/main"/>
        </p:blipFill>
        <p:spPr>
          <a:xfrm xmlns:a="http://schemas.openxmlformats.org/drawingml/2006/main">
            <a:off x="609600" y="2060071"/>
            <a:ext cx="10972800" cy="2928359"/>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F1A32AAD-B349-4A02-AFE9-9BF119D18026}"/>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1 — режим Local. 2 — папка app в офіційному демо. У нашій вправі вибираємо AI-practice.</a:t>
            </a:r>
          </a:p>
        </p:txBody>
      </p:sp>
      <p:sp>
        <p:nvSpPr>
          <p:cNvPr id="4" name="source-footer">
            <a:extLst xmlns:a="http://schemas.openxmlformats.org/drawingml/2006/main">
              <a:ext uri="{FF2B5EF4-FFF2-40B4-BE49-F238E27FC236}">
                <a16:creationId xmlns:a16="http://schemas.microsoft.com/office/drawing/2014/main" id="{F86AB1A5-8E77-4D7D-9704-7481F3B0C14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31–39 хв</a:t>
            </a:r>
          </a:p>
        </p:txBody>
      </p:sp>
      <p:sp>
        <p:nvSpPr>
          <p:cNvPr id="5" name="slide-number">
            <a:extLst xmlns:a="http://schemas.openxmlformats.org/drawingml/2006/main">
              <a:ext uri="{FF2B5EF4-FFF2-40B4-BE49-F238E27FC236}">
                <a16:creationId xmlns:a16="http://schemas.microsoft.com/office/drawing/2014/main" id="{D5A49AC2-2DC9-4BB8-AE87-19C6F6417C70}"/>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12 / 16</a:t>
            </a:r>
          </a:p>
        </p:txBody>
      </p:sp>
    </p:spTree>
    <p:extLst>
      <p:ext uri="{BB962C8B-B14F-4D97-AF65-F5344CB8AC3E}">
        <p14:creationId xmlns:p14="http://schemas.microsoft.com/office/powerpoint/2010/main" val="1508566764"/>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14E43B1-7E65-4CC1-AF5F-28FD2FFEEF5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Читання без зміни файлів</a:t>
            </a:r>
          </a:p>
        </p:txBody>
      </p:sp>
      <p:sp>
        <p:nvSpPr>
          <p:cNvPr id="2" name="prompt">
            <a:extLst xmlns:a="http://schemas.openxmlformats.org/drawingml/2006/main">
              <a:ext uri="{FF2B5EF4-FFF2-40B4-BE49-F238E27FC236}">
                <a16:creationId xmlns:a16="http://schemas.microsoft.com/office/drawing/2014/main" id="{0C5B369D-8961-43D0-8128-F3B7CCDEBEC7}"/>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Прочитай about-me.txt і назви три заплановані проєкти. Не змінюй файли.</a:t>
            </a:r>
          </a:p>
        </p:txBody>
      </p:sp>
      <p:sp>
        <p:nvSpPr>
          <p:cNvPr id="3" name="prompt-context">
            <a:extLst xmlns:a="http://schemas.openxmlformats.org/drawingml/2006/main">
              <a:ext uri="{FF2B5EF4-FFF2-40B4-BE49-F238E27FC236}">
                <a16:creationId xmlns:a16="http://schemas.microsoft.com/office/drawing/2014/main" id="{8F8449F5-22E1-42CC-8463-E4274BF3DA12}"/>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Натисніть Enter у розмові проєкту Code.</a:t>
            </a:r>
          </a:p>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Звірте назви з відкритим about-me.txt.</a:t>
            </a:r>
          </a:p>
        </p:txBody>
      </p:sp>
      <p:sp>
        <p:nvSpPr>
          <p:cNvPr id="4" name="copy-source">
            <a:extLst xmlns:a="http://schemas.openxmlformats.org/drawingml/2006/main">
              <a:ext uri="{FF2B5EF4-FFF2-40B4-BE49-F238E27FC236}">
                <a16:creationId xmlns:a16="http://schemas.microsoft.com/office/drawing/2014/main" id="{0A33D9AF-1FFB-4FC9-83D6-3D6B5D09DB81}"/>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L07_prompts.txt</a:t>
            </a:r>
          </a:p>
        </p:txBody>
      </p:sp>
      <p:sp>
        <p:nvSpPr>
          <p:cNvPr id="5" name="source-footer">
            <a:extLst xmlns:a="http://schemas.openxmlformats.org/drawingml/2006/main">
              <a:ext uri="{FF2B5EF4-FFF2-40B4-BE49-F238E27FC236}">
                <a16:creationId xmlns:a16="http://schemas.microsoft.com/office/drawing/2014/main" id="{1EE6C5E8-FEEC-4AEF-81AD-47E44669FB0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31–39 хв</a:t>
            </a:r>
          </a:p>
        </p:txBody>
      </p:sp>
      <p:sp>
        <p:nvSpPr>
          <p:cNvPr id="6" name="slide-number">
            <a:extLst xmlns:a="http://schemas.openxmlformats.org/drawingml/2006/main">
              <a:ext uri="{FF2B5EF4-FFF2-40B4-BE49-F238E27FC236}">
                <a16:creationId xmlns:a16="http://schemas.microsoft.com/office/drawing/2014/main" id="{C25104AF-BFD8-480A-8724-C1818FDF026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13 / 16</a:t>
            </a:r>
          </a:p>
        </p:txBody>
      </p:sp>
    </p:spTree>
    <p:extLst>
      <p:ext uri="{BB962C8B-B14F-4D97-AF65-F5344CB8AC3E}">
        <p14:creationId xmlns:p14="http://schemas.microsoft.com/office/powerpoint/2010/main" val="524124947"/>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947A6F44-5B7F-4F40-8858-CA67C36CF24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4D04376D-11AA-4E96-B414-E2707D75D1ED}"/>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3D04A539-C5C6-4DE5-B9E4-4577483B2484}"/>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Чому самої назви about-me.txt недостатньо у вебчаті?</a:t>
            </a:r>
          </a:p>
        </p:txBody>
      </p:sp>
      <p:sp>
        <p:nvSpPr>
          <p:cNvPr id="4" name="step-number">
            <a:extLst xmlns:a="http://schemas.openxmlformats.org/drawingml/2006/main">
              <a:ext uri="{FF2B5EF4-FFF2-40B4-BE49-F238E27FC236}">
                <a16:creationId xmlns:a16="http://schemas.microsoft.com/office/drawing/2014/main" id="{C7CE0385-ECDA-438F-8975-4B739F2D30B9}"/>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3FB1878E-4E16-4CD0-AF27-DFD4BD9BD8D5}"/>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Що зробити з вигаданою професією Олени?</a:t>
            </a:r>
          </a:p>
        </p:txBody>
      </p:sp>
      <p:sp>
        <p:nvSpPr>
          <p:cNvPr id="6" name="step-number">
            <a:extLst xmlns:a="http://schemas.openxmlformats.org/drawingml/2006/main">
              <a:ext uri="{FF2B5EF4-FFF2-40B4-BE49-F238E27FC236}">
                <a16:creationId xmlns:a16="http://schemas.microsoft.com/office/drawing/2014/main" id="{58D46819-3C78-4E77-B742-163B850481E0}"/>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CC5CA873-732A-41C5-9D72-1FAEBD36AEA5}"/>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Де зберігається підсумкове знайомство?</a:t>
            </a:r>
          </a:p>
        </p:txBody>
      </p:sp>
      <p:sp>
        <p:nvSpPr>
          <p:cNvPr id="8" name="source-footer">
            <a:extLst xmlns:a="http://schemas.openxmlformats.org/drawingml/2006/main">
              <a:ext uri="{FF2B5EF4-FFF2-40B4-BE49-F238E27FC236}">
                <a16:creationId xmlns:a16="http://schemas.microsoft.com/office/drawing/2014/main" id="{710FE99C-D0C4-4B8B-99D3-08F09352EE2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    39–45 хв</a:t>
            </a:r>
          </a:p>
        </p:txBody>
      </p:sp>
      <p:sp>
        <p:nvSpPr>
          <p:cNvPr id="9" name="slide-number">
            <a:extLst xmlns:a="http://schemas.openxmlformats.org/drawingml/2006/main">
              <a:ext uri="{FF2B5EF4-FFF2-40B4-BE49-F238E27FC236}">
                <a16:creationId xmlns:a16="http://schemas.microsoft.com/office/drawing/2014/main" id="{7FC09016-4923-4EE6-B0DD-8BFEEDC82139}"/>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14 / 16</a:t>
            </a:r>
          </a:p>
        </p:txBody>
      </p:sp>
    </p:spTree>
    <p:extLst>
      <p:ext uri="{BB962C8B-B14F-4D97-AF65-F5344CB8AC3E}">
        <p14:creationId xmlns:p14="http://schemas.microsoft.com/office/powerpoint/2010/main" val="1713191744"/>
      </p:ext>
    </p:extLst>
  </p:cSld>
</p:sld>
</file>

<file path=ppt/slides/slide1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E43BB66D-EAFD-4806-9F33-05E35926036C}"/>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Версія для нового знайомого</a:t>
            </a:r>
          </a:p>
        </p:txBody>
      </p:sp>
      <p:sp>
        <p:nvSpPr>
          <p:cNvPr id="2" name="step-number">
            <a:extLst xmlns:a="http://schemas.openxmlformats.org/drawingml/2006/main">
              <a:ext uri="{FF2B5EF4-FFF2-40B4-BE49-F238E27FC236}">
                <a16:creationId xmlns:a16="http://schemas.microsoft.com/office/drawing/2014/main" id="{EC05D497-59E5-40FB-B3AC-A31E3435B81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3A00DF30-04AA-4470-84AE-BD91753384E6}"/>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Скопіюйте intro-claude.txt у intro-home.txt.</a:t>
            </a:r>
          </a:p>
        </p:txBody>
      </p:sp>
      <p:sp>
        <p:nvSpPr>
          <p:cNvPr id="4" name="step-number">
            <a:extLst xmlns:a="http://schemas.openxmlformats.org/drawingml/2006/main">
              <a:ext uri="{FF2B5EF4-FFF2-40B4-BE49-F238E27FC236}">
                <a16:creationId xmlns:a16="http://schemas.microsoft.com/office/drawing/2014/main" id="{D59B71E8-078B-4E55-9F34-75CABBBD565D}"/>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95A68086-2F28-4000-AB40-D5C0638FB21D}"/>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Попросіть варіант до 30 слів, вставивши текст копії й увесь about-me.txt.</a:t>
            </a:r>
          </a:p>
        </p:txBody>
      </p:sp>
      <p:sp>
        <p:nvSpPr>
          <p:cNvPr id="6" name="step-number">
            <a:extLst xmlns:a="http://schemas.openxmlformats.org/drawingml/2006/main">
              <a:ext uri="{FF2B5EF4-FFF2-40B4-BE49-F238E27FC236}">
                <a16:creationId xmlns:a16="http://schemas.microsoft.com/office/drawing/2014/main" id="{92EB34CC-BAC4-491B-958D-60DEBCFC8184}"/>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179BFDB-F435-4E66-B6F4-2847F87F1624}"/>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Звірте ім’я, інтереси й наміри; збережіть обрану версію в intro-home.txt.</a:t>
            </a:r>
          </a:p>
        </p:txBody>
      </p:sp>
      <p:sp>
        <p:nvSpPr>
          <p:cNvPr id="8" name="step-number">
            <a:extLst xmlns:a="http://schemas.openxmlformats.org/drawingml/2006/main">
              <a:ext uri="{FF2B5EF4-FFF2-40B4-BE49-F238E27FC236}">
                <a16:creationId xmlns:a16="http://schemas.microsoft.com/office/drawing/2014/main" id="{533C2E2B-B8F9-4A02-9F44-A15EBC130198}"/>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FEB920C6-D43F-41AA-8DCE-2AA5C13B19F5}"/>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intro-claude.txt залиште без змін.</a:t>
            </a:r>
          </a:p>
        </p:txBody>
      </p:sp>
      <p:sp>
        <p:nvSpPr>
          <p:cNvPr id="10" name="source-footer">
            <a:extLst xmlns:a="http://schemas.openxmlformats.org/drawingml/2006/main">
              <a:ext uri="{FF2B5EF4-FFF2-40B4-BE49-F238E27FC236}">
                <a16:creationId xmlns:a16="http://schemas.microsoft.com/office/drawing/2014/main" id="{26D6FD82-564B-42FC-BD5E-42E7EEA9FBC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a:t>
            </a:r>
          </a:p>
        </p:txBody>
      </p:sp>
      <p:sp>
        <p:nvSpPr>
          <p:cNvPr id="11" name="slide-number">
            <a:extLst xmlns:a="http://schemas.openxmlformats.org/drawingml/2006/main">
              <a:ext uri="{FF2B5EF4-FFF2-40B4-BE49-F238E27FC236}">
                <a16:creationId xmlns:a16="http://schemas.microsoft.com/office/drawing/2014/main" id="{FEDDCB81-C1E9-45CF-8741-F86BD210D80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15 / 16</a:t>
            </a:r>
          </a:p>
        </p:txBody>
      </p:sp>
    </p:spTree>
    <p:extLst>
      <p:ext uri="{BB962C8B-B14F-4D97-AF65-F5344CB8AC3E}">
        <p14:creationId xmlns:p14="http://schemas.microsoft.com/office/powerpoint/2010/main" val="189034212"/>
      </p:ext>
    </p:extLst>
  </p:cSld>
</p:sld>
</file>

<file path=ppt/slides/slide1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3212FC8E-DA2B-4CE7-B4EE-1E402791598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Ознаки готової роботи</a:t>
            </a:r>
          </a:p>
        </p:txBody>
      </p:sp>
      <p:sp>
        <p:nvSpPr>
          <p:cNvPr id="2" name="step-number">
            <a:extLst xmlns:a="http://schemas.openxmlformats.org/drawingml/2006/main">
              <a:ext uri="{FF2B5EF4-FFF2-40B4-BE49-F238E27FC236}">
                <a16:creationId xmlns:a16="http://schemas.microsoft.com/office/drawing/2014/main" id="{BE5F57A2-38AE-4509-8672-881F0C0556E9}"/>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BAADCB2C-9C74-4C01-955F-24A76CB61196}"/>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Підсумковий текст має до 30 слів.</a:t>
            </a:r>
          </a:p>
        </p:txBody>
      </p:sp>
      <p:sp>
        <p:nvSpPr>
          <p:cNvPr id="4" name="step-number">
            <a:extLst xmlns:a="http://schemas.openxmlformats.org/drawingml/2006/main">
              <a:ext uri="{FF2B5EF4-FFF2-40B4-BE49-F238E27FC236}">
                <a16:creationId xmlns:a16="http://schemas.microsoft.com/office/drawing/2014/main" id="{8B35C2A1-7845-429B-A23A-A4FFD8B89BCB}"/>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1583EEF5-4031-4CBD-AE22-3499E0AA1718}"/>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Факти відповідають нотатці.</a:t>
            </a:r>
          </a:p>
        </p:txBody>
      </p:sp>
      <p:sp>
        <p:nvSpPr>
          <p:cNvPr id="6" name="step-number">
            <a:extLst xmlns:a="http://schemas.openxmlformats.org/drawingml/2006/main">
              <a:ext uri="{FF2B5EF4-FFF2-40B4-BE49-F238E27FC236}">
                <a16:creationId xmlns:a16="http://schemas.microsoft.com/office/drawing/2014/main" id="{365DD9DE-B409-4728-86E1-599B3784C869}"/>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6D49FBE2-2BCA-422D-B283-02DB547BCE4D}"/>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Плани не названі завершеними досягненнями.</a:t>
            </a:r>
          </a:p>
        </p:txBody>
      </p:sp>
      <p:sp>
        <p:nvSpPr>
          <p:cNvPr id="8" name="step-number">
            <a:extLst xmlns:a="http://schemas.openxmlformats.org/drawingml/2006/main">
              <a:ext uri="{FF2B5EF4-FFF2-40B4-BE49-F238E27FC236}">
                <a16:creationId xmlns:a16="http://schemas.microsoft.com/office/drawing/2014/main" id="{800594F2-2886-4B8D-BBD0-E10C05AF8BCE}"/>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6589B"/>
                </a:solidFill>
                <a:latin typeface="Calibri"/>
                <a:ea typeface="Calibri"/>
                <a:cs typeface="Calibri"/>
              </a:defRPr>
            </a:defPPr>
            <a:lvl1pPr>
              <a:buNone/>
              <a:defRPr sz="2400" b="1">
                <a:solidFill>
                  <a:srgbClr val="66589B"/>
                </a:solidFill>
                <a:latin typeface="Calibri"/>
                <a:ea typeface="Calibri"/>
                <a:cs typeface="Calibri"/>
              </a:defRPr>
            </a:lvl1pPr>
            <a:lvl2pPr>
              <a:buNone/>
              <a:defRPr sz="2400" b="1">
                <a:solidFill>
                  <a:srgbClr val="66589B"/>
                </a:solidFill>
                <a:latin typeface="Calibri"/>
                <a:ea typeface="Calibri"/>
                <a:cs typeface="Calibri"/>
              </a:defRPr>
            </a:lvl2pPr>
            <a:lvl3pPr>
              <a:buNone/>
              <a:defRPr sz="2400" b="1">
                <a:solidFill>
                  <a:srgbClr val="66589B"/>
                </a:solidFill>
                <a:latin typeface="Calibri"/>
                <a:ea typeface="Calibri"/>
                <a:cs typeface="Calibri"/>
              </a:defRPr>
            </a:lvl3pPr>
            <a:lvl4pPr>
              <a:buNone/>
              <a:defRPr sz="2400" b="1">
                <a:solidFill>
                  <a:srgbClr val="66589B"/>
                </a:solidFill>
                <a:latin typeface="Calibri"/>
                <a:ea typeface="Calibri"/>
                <a:cs typeface="Calibri"/>
              </a:defRPr>
            </a:lvl4pPr>
            <a:lvl5pPr>
              <a:buNone/>
              <a:defRPr sz="2400" b="1">
                <a:solidFill>
                  <a:srgbClr val="66589B"/>
                </a:solidFill>
                <a:latin typeface="Calibri"/>
                <a:ea typeface="Calibri"/>
                <a:cs typeface="Calibri"/>
              </a:defRPr>
            </a:lvl5pPr>
            <a:lvl6pPr>
              <a:buNone/>
              <a:defRPr sz="2400" b="1">
                <a:solidFill>
                  <a:srgbClr val="66589B"/>
                </a:solidFill>
                <a:latin typeface="Calibri"/>
                <a:ea typeface="Calibri"/>
                <a:cs typeface="Calibri"/>
              </a:defRPr>
            </a:lvl6pPr>
            <a:lvl7pPr>
              <a:buNone/>
              <a:defRPr sz="2400" b="1">
                <a:solidFill>
                  <a:srgbClr val="66589B"/>
                </a:solidFill>
                <a:latin typeface="Calibri"/>
                <a:ea typeface="Calibri"/>
                <a:cs typeface="Calibri"/>
              </a:defRPr>
            </a:lvl7pPr>
            <a:lvl8pPr>
              <a:buNone/>
              <a:defRPr sz="2400" b="1">
                <a:solidFill>
                  <a:srgbClr val="66589B"/>
                </a:solidFill>
                <a:latin typeface="Calibri"/>
                <a:ea typeface="Calibri"/>
                <a:cs typeface="Calibri"/>
              </a:defRPr>
            </a:lvl8pPr>
            <a:lvl9pPr>
              <a:buNone/>
              <a:defRPr sz="2400" b="1">
                <a:solidFill>
                  <a:srgbClr val="66589B"/>
                </a:solidFill>
                <a:latin typeface="Calibri"/>
                <a:ea typeface="Calibri"/>
                <a:cs typeface="Calibri"/>
              </a:defRPr>
            </a:lvl9pPr>
          </a:lstStyle>
          <a:p xmlns:a="http://schemas.openxmlformats.org/drawingml/2006/main">
            <a:pPr>
              <a:buNone/>
              <a:defRPr sz="2400" b="1">
                <a:solidFill>
                  <a:srgbClr val="66589B"/>
                </a:solidFill>
                <a:latin typeface="Calibri"/>
                <a:ea typeface="Calibri"/>
                <a:cs typeface="Calibri"/>
              </a:defRPr>
            </a:pPr>
            <a:r>
              <a:rPr sz="2400" b="1">
                <a:solidFill>
                  <a:srgbClr val="66589B"/>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922E0FA-D2CD-4990-8528-A5470AB83E32}"/>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Файл відкривається в Блокноті.</a:t>
            </a:r>
          </a:p>
        </p:txBody>
      </p:sp>
      <p:sp>
        <p:nvSpPr>
          <p:cNvPr id="10" name="source-footer">
            <a:extLst xmlns:a="http://schemas.openxmlformats.org/drawingml/2006/main">
              <a:ext uri="{FF2B5EF4-FFF2-40B4-BE49-F238E27FC236}">
                <a16:creationId xmlns:a16="http://schemas.microsoft.com/office/drawing/2014/main" id="{CEC03195-5598-4F50-8B8A-95904F720B8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07    Книга: с. 36</a:t>
            </a:r>
          </a:p>
        </p:txBody>
      </p:sp>
      <p:sp>
        <p:nvSpPr>
          <p:cNvPr id="11" name="slide-number">
            <a:extLst xmlns:a="http://schemas.openxmlformats.org/drawingml/2006/main">
              <a:ext uri="{FF2B5EF4-FFF2-40B4-BE49-F238E27FC236}">
                <a16:creationId xmlns:a16="http://schemas.microsoft.com/office/drawing/2014/main" id="{3A971B9C-BB5F-43E1-86DB-3E31A0B9A7A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66589B"/>
                </a:solidFill>
                <a:latin typeface="Calibri"/>
                <a:ea typeface="Calibri"/>
                <a:cs typeface="Calibri"/>
              </a:defRPr>
            </a:defPPr>
            <a:lvl1pPr>
              <a:buNone/>
              <a:defRPr sz="1500" b="0">
                <a:solidFill>
                  <a:srgbClr val="66589B"/>
                </a:solidFill>
                <a:latin typeface="Calibri"/>
                <a:ea typeface="Calibri"/>
                <a:cs typeface="Calibri"/>
              </a:defRPr>
            </a:lvl1pPr>
            <a:lvl2pPr>
              <a:buNone/>
              <a:defRPr sz="1500" b="0">
                <a:solidFill>
                  <a:srgbClr val="66589B"/>
                </a:solidFill>
                <a:latin typeface="Calibri"/>
                <a:ea typeface="Calibri"/>
                <a:cs typeface="Calibri"/>
              </a:defRPr>
            </a:lvl2pPr>
            <a:lvl3pPr>
              <a:buNone/>
              <a:defRPr sz="1500" b="0">
                <a:solidFill>
                  <a:srgbClr val="66589B"/>
                </a:solidFill>
                <a:latin typeface="Calibri"/>
                <a:ea typeface="Calibri"/>
                <a:cs typeface="Calibri"/>
              </a:defRPr>
            </a:lvl3pPr>
            <a:lvl4pPr>
              <a:buNone/>
              <a:defRPr sz="1500" b="0">
                <a:solidFill>
                  <a:srgbClr val="66589B"/>
                </a:solidFill>
                <a:latin typeface="Calibri"/>
                <a:ea typeface="Calibri"/>
                <a:cs typeface="Calibri"/>
              </a:defRPr>
            </a:lvl4pPr>
            <a:lvl5pPr>
              <a:buNone/>
              <a:defRPr sz="1500" b="0">
                <a:solidFill>
                  <a:srgbClr val="66589B"/>
                </a:solidFill>
                <a:latin typeface="Calibri"/>
                <a:ea typeface="Calibri"/>
                <a:cs typeface="Calibri"/>
              </a:defRPr>
            </a:lvl5pPr>
            <a:lvl6pPr>
              <a:buNone/>
              <a:defRPr sz="1500" b="0">
                <a:solidFill>
                  <a:srgbClr val="66589B"/>
                </a:solidFill>
                <a:latin typeface="Calibri"/>
                <a:ea typeface="Calibri"/>
                <a:cs typeface="Calibri"/>
              </a:defRPr>
            </a:lvl6pPr>
            <a:lvl7pPr>
              <a:buNone/>
              <a:defRPr sz="1500" b="0">
                <a:solidFill>
                  <a:srgbClr val="66589B"/>
                </a:solidFill>
                <a:latin typeface="Calibri"/>
                <a:ea typeface="Calibri"/>
                <a:cs typeface="Calibri"/>
              </a:defRPr>
            </a:lvl7pPr>
            <a:lvl8pPr>
              <a:buNone/>
              <a:defRPr sz="1500" b="0">
                <a:solidFill>
                  <a:srgbClr val="66589B"/>
                </a:solidFill>
                <a:latin typeface="Calibri"/>
                <a:ea typeface="Calibri"/>
                <a:cs typeface="Calibri"/>
              </a:defRPr>
            </a:lvl8pPr>
            <a:lvl9pPr>
              <a:buNone/>
              <a:defRPr sz="1500" b="0">
                <a:solidFill>
                  <a:srgbClr val="66589B"/>
                </a:solidFill>
                <a:latin typeface="Calibri"/>
                <a:ea typeface="Calibri"/>
                <a:cs typeface="Calibri"/>
              </a:defRPr>
            </a:lvl9pPr>
          </a:lstStyle>
          <a:p xmlns:a="http://schemas.openxmlformats.org/drawingml/2006/main">
            <a:pPr>
              <a:buNone/>
              <a:defRPr sz="1500" b="0">
                <a:solidFill>
                  <a:srgbClr val="66589B"/>
                </a:solidFill>
                <a:latin typeface="Calibri"/>
                <a:ea typeface="Calibri"/>
                <a:cs typeface="Calibri"/>
              </a:defRPr>
            </a:pPr>
            <a:r>
              <a:rPr sz="1500" b="0">
                <a:solidFill>
                  <a:srgbClr val="66589B"/>
                </a:solidFill>
                <a:latin typeface="Calibri"/>
                <a:ea typeface="Calibri"/>
                <a:cs typeface="Calibri"/>
              </a:rPr>
              <a:t>16 / 16</a:t>
            </a:r>
          </a:p>
        </p:txBody>
      </p:sp>
    </p:spTree>
    <p:extLst>
      <p:ext uri="{BB962C8B-B14F-4D97-AF65-F5344CB8AC3E}">
        <p14:creationId xmlns:p14="http://schemas.microsoft.com/office/powerpoint/2010/main" val="3918632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2026-11-01T12:22:03.9240000Z</dcterms:created>
  <dcterms:modified xsi:type="dcterms:W3CDTF">2026-11-01T12:22:03.9240000Z</dcterms:modified>
</coreProperties>
</file>