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e2bfe03ceba4671" /><Relationship Type="http://schemas.openxmlformats.org/officeDocument/2006/relationships/extended-properties" Target="/docProps/app.xml" Id="Re0fd3a996e6847c2" /><Relationship Type="http://schemas.openxmlformats.org/officeDocument/2006/relationships/officeDocument" Target="/ppt/presentation.xml" Id="R174e05b4b0c047c7" /></Relationships>
</file>

<file path=ppt/presentation.xml><?xml version="1.0" encoding="utf-8"?>
<p:presentation xmlns:p="http://schemas.openxmlformats.org/presentationml/2006/main">
  <p:sldMasterIdLst>
    <p:sldMasterId xmlns:r="http://schemas.openxmlformats.org/officeDocument/2006/relationships" id="2147483648" r:id="R7de991b474664203"/>
  </p:sldMasterIdLst>
  <p:notesMasterIdLst>
    <p:notesMasterId xmlns:r="http://schemas.openxmlformats.org/officeDocument/2006/relationships" r:id="R5a6b6471fe5f4788"/>
  </p:notesMasterIdLst>
  <p:sldIdLst>
    <p:sldId xmlns:r="http://schemas.openxmlformats.org/officeDocument/2006/relationships" id="256" r:id="Rd9c6103bba3d4f14"/>
    <p:sldId xmlns:r="http://schemas.openxmlformats.org/officeDocument/2006/relationships" id="257" r:id="Rc92c37c4bfc24afd"/>
    <p:sldId xmlns:r="http://schemas.openxmlformats.org/officeDocument/2006/relationships" id="258" r:id="R524430b007c24fba"/>
    <p:sldId xmlns:r="http://schemas.openxmlformats.org/officeDocument/2006/relationships" id="259" r:id="Rd0a294d9b7324c2d"/>
    <p:sldId xmlns:r="http://schemas.openxmlformats.org/officeDocument/2006/relationships" id="260" r:id="R30eef2bc8e6a4104"/>
    <p:sldId xmlns:r="http://schemas.openxmlformats.org/officeDocument/2006/relationships" id="261" r:id="R52d5f23a09c443df"/>
    <p:sldId xmlns:r="http://schemas.openxmlformats.org/officeDocument/2006/relationships" id="262" r:id="Rc982d0e8396d458c"/>
    <p:sldId xmlns:r="http://schemas.openxmlformats.org/officeDocument/2006/relationships" id="263" r:id="R89fa1dd6bb9142d1"/>
    <p:sldId xmlns:r="http://schemas.openxmlformats.org/officeDocument/2006/relationships" id="264" r:id="R077cc6fcb60e41be"/>
    <p:sldId xmlns:r="http://schemas.openxmlformats.org/officeDocument/2006/relationships" id="265" r:id="Ra9232d0feb994ab9"/>
    <p:sldId xmlns:r="http://schemas.openxmlformats.org/officeDocument/2006/relationships" id="266" r:id="Rd42dd841450b4e2e"/>
    <p:sldId xmlns:r="http://schemas.openxmlformats.org/officeDocument/2006/relationships" id="267" r:id="R62b93325d49d41e6"/>
    <p:sldId xmlns:r="http://schemas.openxmlformats.org/officeDocument/2006/relationships" id="268" r:id="R74a5986db2134ddd"/>
    <p:sldId xmlns:r="http://schemas.openxmlformats.org/officeDocument/2006/relationships" id="269" r:id="R9981a7961e2242db"/>
    <p:sldId xmlns:r="http://schemas.openxmlformats.org/officeDocument/2006/relationships" id="270" r:id="R3be61553b7644b85"/>
    <p:sldId xmlns:r="http://schemas.openxmlformats.org/officeDocument/2006/relationships" id="271" r:id="R7e0b28dadefd4cfb"/>
    <p:sldId xmlns:r="http://schemas.openxmlformats.org/officeDocument/2006/relationships" id="272" r:id="R4b0d7cf7e2184024"/>
    <p:sldId xmlns:r="http://schemas.openxmlformats.org/officeDocument/2006/relationships" id="273" r:id="R3f32457e84284d90"/>
    <p:sldId xmlns:r="http://schemas.openxmlformats.org/officeDocument/2006/relationships" id="274" r:id="Rd6fa9c61d70b447f"/>
    <p:sldId xmlns:r="http://schemas.openxmlformats.org/officeDocument/2006/relationships" id="275" r:id="Rb620e8364a414622"/>
    <p:sldId xmlns:r="http://schemas.openxmlformats.org/officeDocument/2006/relationships" id="276" r:id="R73bf47d77a5e4f16"/>
    <p:sldId xmlns:r="http://schemas.openxmlformats.org/officeDocument/2006/relationships" id="277" r:id="R2fa0374bbb5d4fa1"/>
    <p:sldId xmlns:r="http://schemas.openxmlformats.org/officeDocument/2006/relationships" id="278" r:id="Rd58d379c547e4d02"/>
    <p:sldId xmlns:r="http://schemas.openxmlformats.org/officeDocument/2006/relationships" id="279" r:id="R707d0a56b09e45e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6c78fd066194355" /><Relationship Type="http://schemas.openxmlformats.org/officeDocument/2006/relationships/slideMaster" Target="/ppt/slideMasters/slideMaster1.xml" Id="R7de991b474664203" /><Relationship Type="http://schemas.openxmlformats.org/officeDocument/2006/relationships/notesMaster" Target="/ppt/notesMasters/notesMaster1.xml" Id="R5a6b6471fe5f4788" /><Relationship Type="http://schemas.openxmlformats.org/officeDocument/2006/relationships/presProps" Target="/ppt/presProps.xml" Id="Ra93863f03ef54b28" /><Relationship Type="http://schemas.openxmlformats.org/officeDocument/2006/relationships/tableStyles" Target="/ppt/tableStyles.xml" Id="R8ca62b7cdea843e3" /><Relationship Type="http://schemas.openxmlformats.org/officeDocument/2006/relationships/slide" Target="/ppt/slides/slide1.xml" Id="Rd9c6103bba3d4f14" /><Relationship Type="http://schemas.openxmlformats.org/officeDocument/2006/relationships/slide" Target="/ppt/slides/slide2.xml" Id="Rc92c37c4bfc24afd" /><Relationship Type="http://schemas.openxmlformats.org/officeDocument/2006/relationships/slide" Target="/ppt/slides/slide3.xml" Id="R524430b007c24fba" /><Relationship Type="http://schemas.openxmlformats.org/officeDocument/2006/relationships/slide" Target="/ppt/slides/slide4.xml" Id="Rd0a294d9b7324c2d" /><Relationship Type="http://schemas.openxmlformats.org/officeDocument/2006/relationships/slide" Target="/ppt/slides/slide5.xml" Id="R30eef2bc8e6a4104" /><Relationship Type="http://schemas.openxmlformats.org/officeDocument/2006/relationships/slide" Target="/ppt/slides/slide6.xml" Id="R52d5f23a09c443df" /><Relationship Type="http://schemas.openxmlformats.org/officeDocument/2006/relationships/slide" Target="/ppt/slides/slide7.xml" Id="Rc982d0e8396d458c" /><Relationship Type="http://schemas.openxmlformats.org/officeDocument/2006/relationships/slide" Target="/ppt/slides/slide8.xml" Id="R89fa1dd6bb9142d1" /><Relationship Type="http://schemas.openxmlformats.org/officeDocument/2006/relationships/slide" Target="/ppt/slides/slide9.xml" Id="R077cc6fcb60e41be" /><Relationship Type="http://schemas.openxmlformats.org/officeDocument/2006/relationships/slide" Target="/ppt/slides/slide10.xml" Id="Ra9232d0feb994ab9" /><Relationship Type="http://schemas.openxmlformats.org/officeDocument/2006/relationships/slide" Target="/ppt/slides/slide11.xml" Id="Rd42dd841450b4e2e" /><Relationship Type="http://schemas.openxmlformats.org/officeDocument/2006/relationships/slide" Target="/ppt/slides/slide12.xml" Id="R62b93325d49d41e6" /><Relationship Type="http://schemas.openxmlformats.org/officeDocument/2006/relationships/slide" Target="/ppt/slides/slide13.xml" Id="R74a5986db2134ddd" /><Relationship Type="http://schemas.openxmlformats.org/officeDocument/2006/relationships/slide" Target="/ppt/slides/slide14.xml" Id="R9981a7961e2242db" /><Relationship Type="http://schemas.openxmlformats.org/officeDocument/2006/relationships/slide" Target="/ppt/slides/slide15.xml" Id="R3be61553b7644b85" /><Relationship Type="http://schemas.openxmlformats.org/officeDocument/2006/relationships/slide" Target="/ppt/slides/slide16.xml" Id="R7e0b28dadefd4cfb" /><Relationship Type="http://schemas.openxmlformats.org/officeDocument/2006/relationships/slide" Target="/ppt/slides/slide17.xml" Id="R4b0d7cf7e2184024" /><Relationship Type="http://schemas.openxmlformats.org/officeDocument/2006/relationships/slide" Target="/ppt/slides/slide18.xml" Id="R3f32457e84284d90" /><Relationship Type="http://schemas.openxmlformats.org/officeDocument/2006/relationships/slide" Target="/ppt/slides/slide19.xml" Id="Rd6fa9c61d70b447f" /><Relationship Type="http://schemas.openxmlformats.org/officeDocument/2006/relationships/slide" Target="/ppt/slides/slide20.xml" Id="Rb620e8364a414622" /><Relationship Type="http://schemas.openxmlformats.org/officeDocument/2006/relationships/slide" Target="/ppt/slides/slide21.xml" Id="R73bf47d77a5e4f16" /><Relationship Type="http://schemas.openxmlformats.org/officeDocument/2006/relationships/slide" Target="/ppt/slides/slide22.xml" Id="R2fa0374bbb5d4fa1" /><Relationship Type="http://schemas.openxmlformats.org/officeDocument/2006/relationships/slide" Target="/ppt/slides/slide23.xml" Id="Rd58d379c547e4d02" /><Relationship Type="http://schemas.openxmlformats.org/officeDocument/2006/relationships/slide" Target="/ppt/slides/slide24.xml" Id="R707d0a56b09e45e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d0afea3cec342a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d067716ea8a4490" /><Relationship Type="http://schemas.openxmlformats.org/officeDocument/2006/relationships/notesMaster" Target="/ppt/notesMasters/notesMaster1.xml" Id="R26231d0b07dd4063" /></Relationships>
</file>

<file path=ppt/notesSlides/_rels/notesSlide2.xml.rels>&#65279;<?xml version="1.0" encoding="utf-8"?><Relationships xmlns="http://schemas.openxmlformats.org/package/2006/relationships"><Relationship Type="http://schemas.openxmlformats.org/officeDocument/2006/relationships/slide" Target="/ppt/slides/slide2.xml" Id="R432e562ef5ef4f65" /><Relationship Type="http://schemas.openxmlformats.org/officeDocument/2006/relationships/notesMaster" Target="/ppt/notesMasters/notesMaster1.xml" Id="R0ca00ba061d541b2" /></Relationships>
</file>

<file path=ppt/notesSlides/_rels/notesSlide3.xml.rels>&#65279;<?xml version="1.0" encoding="utf-8"?><Relationships xmlns="http://schemas.openxmlformats.org/package/2006/relationships"><Relationship Type="http://schemas.openxmlformats.org/officeDocument/2006/relationships/slide" Target="/ppt/slides/slide3.xml" Id="R27dbfc1052c64f3d" /><Relationship Type="http://schemas.openxmlformats.org/officeDocument/2006/relationships/notesMaster" Target="/ppt/notesMasters/notesMaster1.xml" Id="Raef6de66dba045bc" /></Relationships>
</file>

<file path=ppt/notesSlides/_rels/notesSlide4.xml.rels>&#65279;<?xml version="1.0" encoding="utf-8"?><Relationships xmlns="http://schemas.openxmlformats.org/package/2006/relationships"><Relationship Type="http://schemas.openxmlformats.org/officeDocument/2006/relationships/slide" Target="/ppt/slides/slide4.xml" Id="R0ccbe114669e4dc3" /><Relationship Type="http://schemas.openxmlformats.org/officeDocument/2006/relationships/notesMaster" Target="/ppt/notesMasters/notesMaster1.xml" Id="Rca54da8880074188" /></Relationships>
</file>

<file path=ppt/notesSlides/_rels/notesSlide5.xml.rels>&#65279;<?xml version="1.0" encoding="utf-8"?><Relationships xmlns="http://schemas.openxmlformats.org/package/2006/relationships"><Relationship Type="http://schemas.openxmlformats.org/officeDocument/2006/relationships/slide" Target="/ppt/slides/slide5.xml" Id="R31de437580b24dc9" /><Relationship Type="http://schemas.openxmlformats.org/officeDocument/2006/relationships/notesMaster" Target="/ppt/notesMasters/notesMaster1.xml" Id="R0eee036748b6416a" /></Relationships>
</file>

<file path=ppt/notesSlides/_rels/notesSlide6.xml.rels>&#65279;<?xml version="1.0" encoding="utf-8"?><Relationships xmlns="http://schemas.openxmlformats.org/package/2006/relationships"><Relationship Type="http://schemas.openxmlformats.org/officeDocument/2006/relationships/slide" Target="/ppt/slides/slide6.xml" Id="Rfac44c9ea1e2493a" /><Relationship Type="http://schemas.openxmlformats.org/officeDocument/2006/relationships/notesMaster" Target="/ppt/notesMasters/notesMaster1.xml" Id="R52ea2883ab514b05" /></Relationships>
</file>

<file path=ppt/notesSlides/_rels/notesSlide7.xml.rels>&#65279;<?xml version="1.0" encoding="utf-8"?><Relationships xmlns="http://schemas.openxmlformats.org/package/2006/relationships"><Relationship Type="http://schemas.openxmlformats.org/officeDocument/2006/relationships/slide" Target="/ppt/slides/slide7.xml" Id="R0db51c3df7ba42ff" /><Relationship Type="http://schemas.openxmlformats.org/officeDocument/2006/relationships/notesMaster" Target="/ppt/notesMasters/notesMaster1.xml" Id="R2182ee10b68b4028" /></Relationships>
</file>

<file path=ppt/notesSlides/_rels/notesSlide8.xml.rels>&#65279;<?xml version="1.0" encoding="utf-8"?><Relationships xmlns="http://schemas.openxmlformats.org/package/2006/relationships"><Relationship Type="http://schemas.openxmlformats.org/officeDocument/2006/relationships/slide" Target="/ppt/slides/slide8.xml" Id="R4c3d87de6dad4467" /><Relationship Type="http://schemas.openxmlformats.org/officeDocument/2006/relationships/notesMaster" Target="/ppt/notesMasters/notesMaster1.xml" Id="Rb06151b3363c4d29" /></Relationships>
</file>

<file path=ppt/notesSlides/_rels/notesSlide9.xml.rels>&#65279;<?xml version="1.0" encoding="utf-8"?><Relationships xmlns="http://schemas.openxmlformats.org/package/2006/relationships"><Relationship Type="http://schemas.openxmlformats.org/officeDocument/2006/relationships/slide" Target="/ppt/slides/slide9.xml" Id="R660796b440af47c6" /><Relationship Type="http://schemas.openxmlformats.org/officeDocument/2006/relationships/notesMaster" Target="/ppt/notesMasters/notesMaster1.xml" Id="Reff55638424b416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9b278abf7eb4f88" /><Relationship Type="http://schemas.openxmlformats.org/officeDocument/2006/relationships/notesMaster" Target="/ppt/notesMasters/notesMaster1.xml" Id="Ra04527aae3ba4bb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63fbd9e71694d3c" /><Relationship Type="http://schemas.openxmlformats.org/officeDocument/2006/relationships/notesMaster" Target="/ppt/notesMasters/notesMaster1.xml" Id="R34657e82eb73414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a87ec7dfd504a26" /><Relationship Type="http://schemas.openxmlformats.org/officeDocument/2006/relationships/notesMaster" Target="/ppt/notesMasters/notesMaster1.xml" Id="R3b6cffa02b154b3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32d77cc4d574e2d" /><Relationship Type="http://schemas.openxmlformats.org/officeDocument/2006/relationships/notesMaster" Target="/ppt/notesMasters/notesMaster1.xml" Id="Rc6fd8f167e73402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14b6b3368f84551" /><Relationship Type="http://schemas.openxmlformats.org/officeDocument/2006/relationships/notesMaster" Target="/ppt/notesMasters/notesMaster1.xml" Id="R2a03b806e3614aa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6a2efaf7fcf42f2" /><Relationship Type="http://schemas.openxmlformats.org/officeDocument/2006/relationships/notesMaster" Target="/ppt/notesMasters/notesMaster1.xml" Id="Re11f20da9b434f0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c05cd6ab50f4cd2" /><Relationship Type="http://schemas.openxmlformats.org/officeDocument/2006/relationships/notesMaster" Target="/ppt/notesMasters/notesMaster1.xml" Id="Rad36bf63ae2f4b9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1195544e83f4cf8" /><Relationship Type="http://schemas.openxmlformats.org/officeDocument/2006/relationships/notesMaster" Target="/ppt/notesMasters/notesMaster1.xml" Id="R6179032f5761471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bbda3df83c849ef" /><Relationship Type="http://schemas.openxmlformats.org/officeDocument/2006/relationships/notesMaster" Target="/ppt/notesMasters/notesMaster1.xml" Id="Rbeb54cd79230455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6907be2f9034f64" /><Relationship Type="http://schemas.openxmlformats.org/officeDocument/2006/relationships/notesMaster" Target="/ppt/notesMasters/notesMaster1.xml" Id="R00c4f032fe7d4ae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89aa9a1d37f4da7" /><Relationship Type="http://schemas.openxmlformats.org/officeDocument/2006/relationships/notesMaster" Target="/ppt/notesMasters/notesMaster1.xml" Id="Rfbccbbf523df472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1cdd785c72b4a4b" /><Relationship Type="http://schemas.openxmlformats.org/officeDocument/2006/relationships/notesMaster" Target="/ppt/notesMasters/notesMaster1.xml" Id="R3f7b4bb365754fd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af01600835449ab" /><Relationship Type="http://schemas.openxmlformats.org/officeDocument/2006/relationships/notesMaster" Target="/ppt/notesMasters/notesMaster1.xml" Id="Re73abc558436422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482ba4d5896475a" /><Relationship Type="http://schemas.openxmlformats.org/officeDocument/2006/relationships/notesMaster" Target="/ppt/notesMasters/notesMaster1.xml" Id="Rd0ef43251a80435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dad4eb2211a45d5" /><Relationship Type="http://schemas.openxmlformats.org/officeDocument/2006/relationships/notesMaster" Target="/ppt/notesMasters/notesMaster1.xml" Id="R98e37eae28c64f1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30, с. 150. Сценарій L30.</a:t>
            </a:r>
          </a:p>
          <a:p xmlns:a="http://schemas.openxmlformats.org/drawingml/2006/main">
            <a:r>
              <a:t>Plugins | ChatGPT Learn: https://learn.chatgpt.com/docs/plugins</a:t>
            </a:r>
          </a:p>
          <a:p xmlns:a="http://schemas.openxmlformats.org/drawingml/2006/main">
            <a:r>
              <a:t>Get started with ChatGPT Work | ChatGPT Learn: https://learn.chatgpt.com/docs/get-started-with-work</a:t>
            </a:r>
          </a:p>
          <a:p xmlns:a="http://schemas.openxmlformats.org/drawingml/2006/main">
            <a:r>
              <a:t>How to use Google Docs — Computer: https://support.google.com/docs/answer/7068618?co=GENIE.Platform%3DDesktop&amp;hl=en</a:t>
            </a:r>
          </a:p>
          <a:p xmlns:a="http://schemas.openxmlformats.org/drawingml/2006/main">
            <a:r>
              <a:t>Manage links between your Google Account &amp; apps from other developers: https://support.google.com/accounts/answer/13533235?hl=en</a:t>
            </a:r>
          </a:p>
          <a:p xmlns:a="http://schemas.openxmlformats.org/drawingml/2006/main">
            <a:r>
              <a:t>Build skills | ChatGPT Learn: https://learn.chatgpt.com/docs/build-skills</a:t>
            </a:r>
          </a:p>
          <a:p xmlns:a="http://schemas.openxmlformats.org/drawingml/2006/main">
            <a:r>
              <a:t>Slash commands in the desktop app | ChatGPT Learn: https://learn.chatgpt.com/docs/app/slash-commands</a:t>
            </a:r>
          </a:p>
          <a:p xmlns:a="http://schemas.openxmlformats.org/drawingml/2006/main">
            <a:r>
              <a:t>Long-running work | ChatGPT Learn: https://learn.chatgpt.com/docs/long-running-work</a:t>
            </a:r>
          </a:p>
          <a:p xmlns:a="http://schemas.openxmlformats.org/drawingml/2006/main">
            <a:r>
              <a:t>Developer commands | ChatGPT Learn: https://learn.chatgpt.com/docs/developer-commands</a:t>
            </a:r>
          </a:p>
          <a:p xmlns:a="http://schemas.openxmlformats.org/drawingml/2006/main">
            <a:r>
              <a:t/>
            </a:r>
          </a:p>
          <a:p xmlns:a="http://schemas.openxmlformats.org/drawingml/2006/main">
            <a:r>
              <a:t>ПІДГОТОВКА</a:t>
            </a:r>
          </a:p>
          <a:p xmlns:a="http://schemas.openxmlformats.org/drawingml/2006/main">
            <a:r>
              <a:t>Перевірте настільний ChatGPT, Plugins, Work і навчальний Google Account; підготуйте ручну гілку без підключення.</a:t>
            </a:r>
          </a:p>
          <a:p xmlns:a="http://schemas.openxmlformats.org/drawingml/2006/main">
            <a:r>
              <a:t>Підготуйте AI-practice та project-brief.txt з уроку 9 для домашньої звірки.</a:t>
            </a:r>
          </a:p>
          <a:p xmlns:a="http://schemas.openxmlformats.org/drawingml/2006/main">
            <a:r>
              <a:t>Для демонстрації навички перевірте Codex, $skill-creator і content\desk-script.txt з уроку 20; без цього показуйте книжковий приклад.</a:t>
            </a:r>
          </a:p>
          <a:p xmlns:a="http://schemas.openxmlformats.org/drawingml/2006/main">
            <a:r>
              <a:t>Для демонстрації цілі підготуйте personal-site з index.html і styles.css із уроків про сайт; оригінал не змінюйте.</a:t>
            </a:r>
          </a:p>
          <a:p xmlns:a="http://schemas.openxmlformats.org/drawingml/2006/main">
            <a:r>
              <a:t>Відкрийте книжкові таблиці Desktop/CLI; підтвердження доступу виконуйте приватно, не проєктуючи особисті повідомлення.</a:t>
            </a:r>
          </a:p>
          <a:p xmlns:a="http://schemas.openxmlformats.org/drawingml/2006/main">
            <a:r>
              <a:t/>
            </a:r>
          </a:p>
          <a:p xmlns:a="http://schemas.openxmlformats.org/drawingml/2006/main">
            <a:r>
              <a:t>Передумови: L05, L06, L29</a:t>
            </a:r>
          </a:p>
          <a:p xmlns:a="http://schemas.openxmlformats.org/drawingml/2006/main">
            <a:r>
              <a:t/>
            </a:r>
          </a:p>
          <a:p xmlns:a="http://schemas.openxmlformats.org/drawingml/2006/main">
            <a:r>
              <a:t>Уроки 30–32 є альтернативними поглибленими практикумами. Перед заняттям звірте доступний інтерфейс з офіційними джерелами книги.</a:t>
            </a:r>
          </a:p>
          <a:p xmlns:a="http://schemas.openxmlformats.org/drawingml/2006/main">
            <a:r>
              <a:t/>
            </a:r>
          </a:p>
          <a:p xmlns:a="http://schemas.openxmlformats.org/drawingml/2006/main">
            <a:r>
              <a:t>Ілюстрація: наявний матеріал відповідного розділу книги.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30, с. 150. Сценарій L30.</a:t>
            </a:r>
          </a:p>
          <a:p xmlns:a="http://schemas.openxmlformats.org/drawingml/2006/main">
            <a:r>
              <a:t>Plugins | ChatGPT Learn: https://learn.chatgpt.com/docs/plugins</a:t>
            </a:r>
          </a:p>
          <a:p xmlns:a="http://schemas.openxmlformats.org/drawingml/2006/main">
            <a:r>
              <a:t>Get started with ChatGPT Work | ChatGPT Learn: https://learn.chatgpt.com/docs/get-started-with-work</a:t>
            </a:r>
          </a:p>
          <a:p xmlns:a="http://schemas.openxmlformats.org/drawingml/2006/main">
            <a:r>
              <a:t>How to use Google Docs — Computer: https://support.google.com/docs/answer/7068618?co=GENIE.Platform%3DDesktop&amp;hl=en</a:t>
            </a:r>
          </a:p>
          <a:p xmlns:a="http://schemas.openxmlformats.org/drawingml/2006/main">
            <a:r>
              <a:t>Manage links between your Google Account &amp; apps from other developers: https://support.google.com/accounts/answer/13533235?hl=en</a:t>
            </a:r>
          </a:p>
          <a:p xmlns:a="http://schemas.openxmlformats.org/drawingml/2006/main">
            <a:r>
              <a:t>Build skills | ChatGPT Learn: https://learn.chatgpt.com/docs/build-skills</a:t>
            </a:r>
          </a:p>
          <a:p xmlns:a="http://schemas.openxmlformats.org/drawingml/2006/main">
            <a:r>
              <a:t>Slash commands in the desktop app | ChatGPT Learn: https://learn.chatgpt.com/docs/app/slash-commands</a:t>
            </a:r>
          </a:p>
          <a:p xmlns:a="http://schemas.openxmlformats.org/drawingml/2006/main">
            <a:r>
              <a:t>Long-running work | ChatGPT Learn: https://learn.chatgpt.com/docs/long-running-work</a:t>
            </a:r>
          </a:p>
          <a:p xmlns:a="http://schemas.openxmlformats.org/drawingml/2006/main">
            <a:r>
              <a:t>Developer commands | ChatGPT Learn: https://learn.chatgpt.com/docs/developer-commands</a:t>
            </a:r>
          </a:p>
          <a:p xmlns:a="http://schemas.openxmlformats.org/drawingml/2006/main">
            <a:r>
              <a:t/>
            </a:r>
          </a:p>
          <a:p xmlns:a="http://schemas.openxmlformats.org/drawingml/2006/main">
            <a:r>
              <a:t>ПОВНІ РЕЗУЛЬТАТИ ЗА СЦЕНАРІЄМ</a:t>
            </a:r>
          </a:p>
          <a:p xmlns:a="http://schemas.openxmlformats.org/drawingml/2006/main">
            <a:r>
              <a:t>Отримати три пари «день — завдання» через Google Drive або ручне вставлення та звірити джерело.</a:t>
            </a:r>
          </a:p>
          <a:p xmlns:a="http://schemas.openxmlformats.org/drawingml/2006/main">
            <a:r>
              <a:t>Зберегти drive-check.txt із правильним позначенням способу передавання даних.</a:t>
            </a:r>
          </a:p>
          <a:p xmlns:a="http://schemas.openxmlformats.org/drawingml/2006/main">
            <a:r>
              <a:t>Розрізнити підключення, навичку та команди настільного Codex; пояснити перевірку результату агента.</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30, с. 150. Сценарій L30.</a:t>
            </a:r>
          </a:p>
          <a:p xmlns:a="http://schemas.openxmlformats.org/drawingml/2006/main">
            <a:r>
              <a:t>Plugins | ChatGPT Learn: https://learn.chatgpt.com/docs/plugins</a:t>
            </a:r>
          </a:p>
          <a:p xmlns:a="http://schemas.openxmlformats.org/drawingml/2006/main">
            <a:r>
              <a:t>Get started with ChatGPT Work | ChatGPT Learn: https://learn.chatgpt.com/docs/get-started-with-work</a:t>
            </a:r>
          </a:p>
          <a:p xmlns:a="http://schemas.openxmlformats.org/drawingml/2006/main">
            <a:r>
              <a:t>How to use Google Docs — Computer: https://support.google.com/docs/answer/7068618?co=GENIE.Platform%3DDesktop&amp;hl=en</a:t>
            </a:r>
          </a:p>
          <a:p xmlns:a="http://schemas.openxmlformats.org/drawingml/2006/main">
            <a:r>
              <a:t>Manage links between your Google Account &amp; apps from other developers: https://support.google.com/accounts/answer/13533235?hl=en</a:t>
            </a:r>
          </a:p>
          <a:p xmlns:a="http://schemas.openxmlformats.org/drawingml/2006/main">
            <a:r>
              <a:t>Build skills | ChatGPT Learn: https://learn.chatgpt.com/docs/build-skills</a:t>
            </a:r>
          </a:p>
          <a:p xmlns:a="http://schemas.openxmlformats.org/drawingml/2006/main">
            <a:r>
              <a:t>Slash commands in the desktop app | ChatGPT Learn: https://learn.chatgpt.com/docs/app/slash-commands</a:t>
            </a:r>
          </a:p>
          <a:p xmlns:a="http://schemas.openxmlformats.org/drawingml/2006/main">
            <a:r>
              <a:t>Long-running work | ChatGPT Learn: https://learn.chatgpt.com/docs/long-running-work</a:t>
            </a:r>
          </a:p>
          <a:p xmlns:a="http://schemas.openxmlformats.org/drawingml/2006/main">
            <a:r>
              <a:t>Developer commands | ChatGPT Learn: https://learn.chatgpt.com/docs/developer-commands</a:t>
            </a:r>
          </a:p>
          <a:p xmlns:a="http://schemas.openxmlformats.org/drawingml/2006/main">
            <a:r>
              <a:t/>
            </a:r>
          </a:p>
          <a:p xmlns:a="http://schemas.openxmlformats.org/drawingml/2006/main">
            <a:r>
              <a:t>Джерела: F301, F306. Google Account без Gmail-скриньки не дає пошти. Основний практикум використовує Drive або ручне передавання; решта — додаткові приклади.</a:t>
            </a:r>
          </a:p>
          <a:p xmlns:a="http://schemas.openxmlformats.org/drawingml/2006/main">
            <a:r>
              <a:t/>
            </a:r>
          </a:p>
          <a:p xmlns:a="http://schemas.openxmlformats.org/drawingml/2006/main">
            <a:r>
              <a:t>ЕТАП 1. 0–7 хв. Одне завдання, два шляхи доступу</a:t>
            </a:r>
          </a:p>
          <a:p xmlns:a="http://schemas.openxmlformats.org/drawingml/2006/main">
            <a:r>
              <a:t/>
            </a:r>
          </a:p>
          <a:p xmlns:a="http://schemas.openxmlformats.org/drawingml/2006/main">
            <a:r>
              <a:t>СЛОВА ВИКЛАДАЧА</a:t>
            </a:r>
          </a:p>
          <a:p xmlns:a="http://schemas.openxmlformats.org/drawingml/2006/main">
            <a:r>
              <a:t>Плагін із конектором дає змогу підключити зовнішній сервіс після погодження доступу. Прочитаємо план через Drive або передамо рядки вручну. Запит «не змінюй» не звужує наданих прав.</a:t>
            </a:r>
          </a:p>
          <a:p xmlns:a="http://schemas.openxmlformats.org/drawingml/2006/main">
            <a:r>
              <a:t/>
            </a:r>
          </a:p>
          <a:p xmlns:a="http://schemas.openxmlformats.org/drawingml/2006/main">
            <a:r>
              <a:t>ПОКАЗ НА ЕКРАНІ</a:t>
            </a:r>
          </a:p>
          <a:p xmlns:a="http://schemas.openxmlformats.org/drawingml/2006/main">
            <a:r>
              <a:t>Відкрийте Plugins у настільному ChatGPT. Назвіть призначення Drive, GitHub і Gmail; Google Account без Gmail-скриньки не дає пошти.</a:t>
            </a:r>
          </a:p>
          <a:p xmlns:a="http://schemas.openxmlformats.org/drawingml/2006/main">
            <a:r>
              <a:t/>
            </a:r>
          </a:p>
          <a:p xmlns:a="http://schemas.openxmlformats.org/drawingml/2006/main">
            <a:r>
              <a:t>ДІЇ УЧНІВ</a:t>
            </a:r>
          </a:p>
          <a:p xmlns:a="http://schemas.openxmlformats.org/drawingml/2006/main">
            <a:r>
              <a:t>Учасники обирають підключення або ручну гілку; оплата й публікація не потрібні.</a:t>
            </a:r>
          </a:p>
          <a:p xmlns:a="http://schemas.openxmlformats.org/drawingml/2006/main">
            <a:r>
              <a:t/>
            </a:r>
          </a:p>
          <a:p xmlns:a="http://schemas.openxmlformats.org/drawingml/2006/main">
            <a:r>
              <a:t>ПЕРЕВІРКА</a:t>
            </a:r>
          </a:p>
          <a:p xmlns:a="http://schemas.openxmlformats.org/drawingml/2006/main">
            <a:r>
              <a:t>Читання підтверджують правильні рядки та перевірене джерело, а не встановлення плагіна.</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30, с. 150. Сценарій L30.</a:t>
            </a:r>
          </a:p>
          <a:p xmlns:a="http://schemas.openxmlformats.org/drawingml/2006/main">
            <a:r>
              <a:t>Plugins | ChatGPT Learn: https://learn.chatgpt.com/docs/plugins</a:t>
            </a:r>
          </a:p>
          <a:p xmlns:a="http://schemas.openxmlformats.org/drawingml/2006/main">
            <a:r>
              <a:t>Get started with ChatGPT Work | ChatGPT Learn: https://learn.chatgpt.com/docs/get-started-with-work</a:t>
            </a:r>
          </a:p>
          <a:p xmlns:a="http://schemas.openxmlformats.org/drawingml/2006/main">
            <a:r>
              <a:t>How to use Google Docs — Computer: https://support.google.com/docs/answer/7068618?co=GENIE.Platform%3DDesktop&amp;hl=en</a:t>
            </a:r>
          </a:p>
          <a:p xmlns:a="http://schemas.openxmlformats.org/drawingml/2006/main">
            <a:r>
              <a:t>Manage links between your Google Account &amp; apps from other developers: https://support.google.com/accounts/answer/13533235?hl=en</a:t>
            </a:r>
          </a:p>
          <a:p xmlns:a="http://schemas.openxmlformats.org/drawingml/2006/main">
            <a:r>
              <a:t>Build skills | ChatGPT Learn: https://learn.chatgpt.com/docs/build-skills</a:t>
            </a:r>
          </a:p>
          <a:p xmlns:a="http://schemas.openxmlformats.org/drawingml/2006/main">
            <a:r>
              <a:t>Slash commands in the desktop app | ChatGPT Learn: https://learn.chatgpt.com/docs/app/slash-commands</a:t>
            </a:r>
          </a:p>
          <a:p xmlns:a="http://schemas.openxmlformats.org/drawingml/2006/main">
            <a:r>
              <a:t>Long-running work | ChatGPT Learn: https://learn.chatgpt.com/docs/long-running-work</a:t>
            </a:r>
          </a:p>
          <a:p xmlns:a="http://schemas.openxmlformats.org/drawingml/2006/main">
            <a:r>
              <a:t>Developer commands | ChatGPT Learn: https://learn.chatgpt.com/docs/developer-commands</a:t>
            </a:r>
          </a:p>
          <a:p xmlns:a="http://schemas.openxmlformats.org/drawingml/2006/main">
            <a:r>
              <a:t/>
            </a:r>
          </a:p>
          <a:p xmlns:a="http://schemas.openxmlformats.org/drawingml/2006/main">
            <a:r>
              <a:t>Джерело: F308. Це вміст навчального документа. Публічний доступ не вмикайте. Ручна гілка зберігає ті самі три рядки в Блокноті.</a:t>
            </a:r>
          </a:p>
          <a:p xmlns:a="http://schemas.openxmlformats.org/drawingml/2006/main">
            <a:r>
              <a:t/>
            </a:r>
          </a:p>
          <a:p xmlns:a="http://schemas.openxmlformats.org/drawingml/2006/main">
            <a:r>
              <a:t>ЕТАП 2. 7–19 хв. Створення джерела</a:t>
            </a:r>
          </a:p>
          <a:p xmlns:a="http://schemas.openxmlformats.org/drawingml/2006/main">
            <a:r>
              <a:t/>
            </a:r>
          </a:p>
          <a:p xmlns:a="http://schemas.openxmlformats.org/drawingml/2006/main">
            <a:r>
              <a:t>СЛОВА ВИКЛАДАЧА</a:t>
            </a:r>
          </a:p>
          <a:p xmlns:a="http://schemas.openxmlformats.org/drawingml/2006/main">
            <a:r>
              <a:t>Підготуємо відомий нам документ. Збережена адреса допоможе перевірити відповідь; публічний доступ не потрібний.</a:t>
            </a:r>
          </a:p>
          <a:p xmlns:a="http://schemas.openxmlformats.org/drawingml/2006/main">
            <a:r>
              <a:t/>
            </a:r>
          </a:p>
          <a:p xmlns:a="http://schemas.openxmlformats.org/drawingml/2006/main">
            <a:r>
              <a:t>ПОКАЗ НА ЕКРАНІ</a:t>
            </a:r>
          </a:p>
          <a:p xmlns:a="http://schemas.openxmlformats.org/drawingml/2006/main">
            <a:r>
              <a:t>Відкрийте docs.google.com/create, задайте назву AI-practice-plan, вставте три рядки з блоку запитів. Після збереження скопіюйте адресу в Блокнот.</a:t>
            </a:r>
          </a:p>
          <a:p xmlns:a="http://schemas.openxmlformats.org/drawingml/2006/main">
            <a:r>
              <a:t/>
            </a:r>
          </a:p>
          <a:p xmlns:a="http://schemas.openxmlformats.org/drawingml/2006/main">
            <a:r>
              <a:t>ДІЇ УЧНІВ</a:t>
            </a:r>
          </a:p>
          <a:p xmlns:a="http://schemas.openxmlformats.org/drawingml/2006/main">
            <a:r>
              <a:t>Учасники створюють документ; ручна гілка записує ті самі рядки в Блокноті.</a:t>
            </a:r>
          </a:p>
          <a:p xmlns:a="http://schemas.openxmlformats.org/drawingml/2006/main">
            <a:r>
              <a:t/>
            </a:r>
          </a:p>
          <a:p xmlns:a="http://schemas.openxmlformats.org/drawingml/2006/main">
            <a:r>
              <a:t>ПЕРЕВІРКА</a:t>
            </a:r>
          </a:p>
          <a:p xmlns:a="http://schemas.openxmlformats.org/drawingml/2006/main">
            <a:r>
              <a:t>Звірте дні й завдання; ручна гілка не підтверджує створення документа Drive.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30, с. 150. Сценарій L30.</a:t>
            </a:r>
          </a:p>
          <a:p xmlns:a="http://schemas.openxmlformats.org/drawingml/2006/main">
            <a:r>
              <a:t>Plugins | ChatGPT Learn: https://learn.chatgpt.com/docs/plugins</a:t>
            </a:r>
          </a:p>
          <a:p xmlns:a="http://schemas.openxmlformats.org/drawingml/2006/main">
            <a:r>
              <a:t>Get started with ChatGPT Work | ChatGPT Learn: https://learn.chatgpt.com/docs/get-started-with-work</a:t>
            </a:r>
          </a:p>
          <a:p xmlns:a="http://schemas.openxmlformats.org/drawingml/2006/main">
            <a:r>
              <a:t>How to use Google Docs — Computer: https://support.google.com/docs/answer/7068618?co=GENIE.Platform%3DDesktop&amp;hl=en</a:t>
            </a:r>
          </a:p>
          <a:p xmlns:a="http://schemas.openxmlformats.org/drawingml/2006/main">
            <a:r>
              <a:t>Manage links between your Google Account &amp; apps from other developers: https://support.google.com/accounts/answer/13533235?hl=en</a:t>
            </a:r>
          </a:p>
          <a:p xmlns:a="http://schemas.openxmlformats.org/drawingml/2006/main">
            <a:r>
              <a:t>Build skills | ChatGPT Learn: https://learn.chatgpt.com/docs/build-skills</a:t>
            </a:r>
          </a:p>
          <a:p xmlns:a="http://schemas.openxmlformats.org/drawingml/2006/main">
            <a:r>
              <a:t>Slash commands in the desktop app | ChatGPT Learn: https://learn.chatgpt.com/docs/app/slash-commands</a:t>
            </a:r>
          </a:p>
          <a:p xmlns:a="http://schemas.openxmlformats.org/drawingml/2006/main">
            <a:r>
              <a:t>Long-running work | ChatGPT Learn: https://learn.chatgpt.com/docs/long-running-work</a:t>
            </a:r>
          </a:p>
          <a:p xmlns:a="http://schemas.openxmlformats.org/drawingml/2006/main">
            <a:r>
              <a:t>Developer commands | ChatGPT Learn: https://learn.chatgpt.com/docs/developer-commands</a:t>
            </a:r>
          </a:p>
          <a:p xmlns:a="http://schemas.openxmlformats.org/drawingml/2006/main">
            <a:r>
              <a:t/>
            </a:r>
          </a:p>
          <a:p xmlns:a="http://schemas.openxmlformats.org/drawingml/2006/main">
            <a:r>
              <a:t>Джерела: F301, F306. Якщо права неприйнятні або доступу немає, скасуйте підключення й перейдіть до ручної гілки.</a:t>
            </a:r>
          </a:p>
          <a:p xmlns:a="http://schemas.openxmlformats.org/drawingml/2006/main">
            <a:r>
              <a:t/>
            </a:r>
          </a:p>
          <a:p xmlns:a="http://schemas.openxmlformats.org/drawingml/2006/main">
            <a:r>
              <a:t>ЕТАП 3. 19–34 хв. Підключення і читання</a:t>
            </a:r>
          </a:p>
          <a:p xmlns:a="http://schemas.openxmlformats.org/drawingml/2006/main">
            <a:r>
              <a:t/>
            </a:r>
          </a:p>
          <a:p xmlns:a="http://schemas.openxmlformats.org/drawingml/2006/main">
            <a:r>
              <a:t>СЛОВА ВИКЛАДАЧА</a:t>
            </a:r>
          </a:p>
          <a:p xmlns:a="http://schemas.openxmlformats.org/drawingml/2006/main">
            <a:r>
              <a:t>Підключіть запис, у якому лежить документ; прочитайте права перед підтвердженням. За незгоди скасуйте підключення. Однойменні документи розрізняйте за посиланнями.</a:t>
            </a:r>
          </a:p>
          <a:p xmlns:a="http://schemas.openxmlformats.org/drawingml/2006/main">
            <a:r>
              <a:t/>
            </a:r>
          </a:p>
          <a:p xmlns:a="http://schemas.openxmlformats.org/drawingml/2006/main">
            <a:r>
              <a:t>ПОКАЗ НА ЕКРАНІ</a:t>
            </a:r>
          </a:p>
          <a:p xmlns:a="http://schemas.openxmlformats.org/drawingml/2006/main">
            <a:r>
              <a:t>Plugins → Google Drive → +; виконайте підключення. У новому Work введіть @, виберіть Google Drive, вставте запит і надішліть стрілкою. Ручна гілка: вставте три рядки в Chat, додайте «З цього тексту поверни три пари “день — завдання”, нічого не додаючи» та надішліть.</a:t>
            </a:r>
          </a:p>
          <a:p xmlns:a="http://schemas.openxmlformats.org/drawingml/2006/main">
            <a:r>
              <a:t/>
            </a:r>
          </a:p>
          <a:p xmlns:a="http://schemas.openxmlformats.org/drawingml/2006/main">
            <a:r>
              <a:t>ДІЇ УЧНІВ</a:t>
            </a:r>
          </a:p>
          <a:p xmlns:a="http://schemas.openxmlformats.org/drawingml/2006/main">
            <a:r>
              <a:t>Кожен звіряє отримані три пари з початковими рядками.</a:t>
            </a:r>
          </a:p>
          <a:p xmlns:a="http://schemas.openxmlformats.org/drawingml/2006/main">
            <a:r>
              <a:t/>
            </a:r>
          </a:p>
          <a:p xmlns:a="http://schemas.openxmlformats.org/drawingml/2006/main">
            <a:r>
              <a:t>ПЕРЕВІРКА</a:t>
            </a:r>
          </a:p>
          <a:p xmlns:a="http://schemas.openxmlformats.org/drawingml/2006/main">
            <a:r>
              <a:t>Через Drive відкрийте повернуте посилання; звірте адресу, назву й текст. Схожий документ не підходить.</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30, с. 150. Сценарій L30.</a:t>
            </a:r>
          </a:p>
          <a:p xmlns:a="http://schemas.openxmlformats.org/drawingml/2006/main">
            <a:r>
              <a:t>Plugins | ChatGPT Learn: https://learn.chatgpt.com/docs/plugins</a:t>
            </a:r>
          </a:p>
          <a:p xmlns:a="http://schemas.openxmlformats.org/drawingml/2006/main">
            <a:r>
              <a:t>Get started with ChatGPT Work | ChatGPT Learn: https://learn.chatgpt.com/docs/get-started-with-work</a:t>
            </a:r>
          </a:p>
          <a:p xmlns:a="http://schemas.openxmlformats.org/drawingml/2006/main">
            <a:r>
              <a:t>How to use Google Docs — Computer: https://support.google.com/docs/answer/7068618?co=GENIE.Platform%3DDesktop&amp;hl=en</a:t>
            </a:r>
          </a:p>
          <a:p xmlns:a="http://schemas.openxmlformats.org/drawingml/2006/main">
            <a:r>
              <a:t>Manage links between your Google Account &amp; apps from other developers: https://support.google.com/accounts/answer/13533235?hl=en</a:t>
            </a:r>
          </a:p>
          <a:p xmlns:a="http://schemas.openxmlformats.org/drawingml/2006/main">
            <a:r>
              <a:t>Build skills | ChatGPT Learn: https://learn.chatgpt.com/docs/build-skills</a:t>
            </a:r>
          </a:p>
          <a:p xmlns:a="http://schemas.openxmlformats.org/drawingml/2006/main">
            <a:r>
              <a:t>Slash commands in the desktop app | ChatGPT Learn: https://learn.chatgpt.com/docs/app/slash-commands</a:t>
            </a:r>
          </a:p>
          <a:p xmlns:a="http://schemas.openxmlformats.org/drawingml/2006/main">
            <a:r>
              <a:t>Long-running work | ChatGPT Learn: https://learn.chatgpt.com/docs/long-running-work</a:t>
            </a:r>
          </a:p>
          <a:p xmlns:a="http://schemas.openxmlformats.org/drawingml/2006/main">
            <a:r>
              <a:t>Developer commands | ChatGPT Learn: https://learn.chatgpt.com/docs/developer-commands</a:t>
            </a:r>
          </a:p>
          <a:p xmlns:a="http://schemas.openxmlformats.org/drawingml/2006/main">
            <a:r>
              <a:t/>
            </a:r>
          </a:p>
          <a:p xmlns:a="http://schemas.openxmlformats.org/drawingml/2006/main">
            <a:r>
              <a:t>Це частина сценарного блока після підготовки документа. У Work із вибраним Drive надішліть стрілкою. Повернене посилання відкрийте й звірте з адресою оригіналу.</a:t>
            </a:r>
          </a:p>
          <a:p xmlns:a="http://schemas.openxmlformats.org/drawingml/2006/main">
            <a:r>
              <a:t/>
            </a:r>
          </a:p>
          <a:p xmlns:a="http://schemas.openxmlformats.org/drawingml/2006/main">
            <a:r>
              <a:t>ПОВНИЙ ЗАПИТ. План і читання Drive</a:t>
            </a:r>
          </a:p>
          <a:p xmlns:a="http://schemas.openxmlformats.org/drawingml/2006/main">
            <a:r>
              <a:t>Документ AI-practice-plan:</a:t>
            </a:r>
          </a:p>
          <a:p xmlns:a="http://schemas.openxmlformats.org/drawingml/2006/main">
            <a:r>
              <a:t>Понеділок: перевірити заголовки personal-site.</a:t>
            </a:r>
          </a:p>
          <a:p xmlns:a="http://schemas.openxmlformats.org/drawingml/2006/main">
            <a:r>
              <a:t>Середа: перевірити збереження справ у «Моєму дні».</a:t>
            </a:r>
          </a:p>
          <a:p xmlns:a="http://schemas.openxmlformats.org/drawingml/2006/main">
            <a:r>
              <a:t>П’ятниця: прочитати сценарій відео вголос.</a:t>
            </a:r>
          </a:p>
          <a:p xmlns:a="http://schemas.openxmlformats.org/drawingml/2006/main">
            <a:r>
              <a:t/>
            </a:r>
          </a:p>
          <a:p xmlns:a="http://schemas.openxmlformats.org/drawingml/2006/main">
            <a:r>
              <a:t>Запит у Work:</a:t>
            </a:r>
          </a:p>
          <a:p xmlns:a="http://schemas.openxmlformats.org/drawingml/2006/main">
            <a:r>
              <a:t>Знайди в моєму Google Drive документ AI-practice-plan. Прочитай його й поверни три пари «день — завдання» та посилання на документ. Не змінюй документ і не створюй подій календаря. Якщо знайдеш кілька однойменних документів, спершу покажи їхні посилання.</a:t>
            </a:r>
          </a:p>
          <a:p xmlns:a="http://schemas.openxmlformats.org/drawingml/2006/main">
            <a:r>
              <a:t/>
            </a:r>
          </a:p>
          <a:p xmlns:a="http://schemas.openxmlformats.org/drawingml/2006/main">
            <a:r>
              <a:t>ОЧІКУВАНИЙ РЕЗУЛЬТАТ</a:t>
            </a:r>
          </a:p>
          <a:p xmlns:a="http://schemas.openxmlformats.org/drawingml/2006/main">
            <a:r>
              <a:t>Три точні пари та перевірене посилання; у документ вставляють лише три рядки плану.</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30, с. 150. Сценарій L30.</a:t>
            </a:r>
          </a:p>
          <a:p xmlns:a="http://schemas.openxmlformats.org/drawingml/2006/main">
            <a:r>
              <a:t>Plugins | ChatGPT Learn: https://learn.chatgpt.com/docs/plugins</a:t>
            </a:r>
          </a:p>
          <a:p xmlns:a="http://schemas.openxmlformats.org/drawingml/2006/main">
            <a:r>
              <a:t>Get started with ChatGPT Work | ChatGPT Learn: https://learn.chatgpt.com/docs/get-started-with-work</a:t>
            </a:r>
          </a:p>
          <a:p xmlns:a="http://schemas.openxmlformats.org/drawingml/2006/main">
            <a:r>
              <a:t>How to use Google Docs — Computer: https://support.google.com/docs/answer/7068618?co=GENIE.Platform%3DDesktop&amp;hl=en</a:t>
            </a:r>
          </a:p>
          <a:p xmlns:a="http://schemas.openxmlformats.org/drawingml/2006/main">
            <a:r>
              <a:t>Manage links between your Google Account &amp; apps from other developers: https://support.google.com/accounts/answer/13533235?hl=en</a:t>
            </a:r>
          </a:p>
          <a:p xmlns:a="http://schemas.openxmlformats.org/drawingml/2006/main">
            <a:r>
              <a:t>Build skills | ChatGPT Learn: https://learn.chatgpt.com/docs/build-skills</a:t>
            </a:r>
          </a:p>
          <a:p xmlns:a="http://schemas.openxmlformats.org/drawingml/2006/main">
            <a:r>
              <a:t>Slash commands in the desktop app | ChatGPT Learn: https://learn.chatgpt.com/docs/app/slash-commands</a:t>
            </a:r>
          </a:p>
          <a:p xmlns:a="http://schemas.openxmlformats.org/drawingml/2006/main">
            <a:r>
              <a:t>Long-running work | ChatGPT Learn: https://learn.chatgpt.com/docs/long-running-work</a:t>
            </a:r>
          </a:p>
          <a:p xmlns:a="http://schemas.openxmlformats.org/drawingml/2006/main">
            <a:r>
              <a:t>Developer commands | ChatGPT Learn: https://learn.chatgpt.com/docs/developer-commands</a:t>
            </a:r>
          </a:p>
          <a:p xmlns:a="http://schemas.openxmlformats.org/drawingml/2006/main">
            <a:r>
              <a:t/>
            </a:r>
          </a:p>
          <a:p xmlns:a="http://schemas.openxmlformats.org/drawingml/2006/main">
            <a:r>
              <a:t>Посилання Drive для цієї гілки не потрібне. Без мережі можна виконати звірку вручну, позначивши роботу чату неперевіреною.</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30, с. 150. Сценарій L30.</a:t>
            </a:r>
          </a:p>
          <a:p xmlns:a="http://schemas.openxmlformats.org/drawingml/2006/main">
            <a:r>
              <a:t>Plugins | ChatGPT Learn: https://learn.chatgpt.com/docs/plugins</a:t>
            </a:r>
          </a:p>
          <a:p xmlns:a="http://schemas.openxmlformats.org/drawingml/2006/main">
            <a:r>
              <a:t>Get started with ChatGPT Work | ChatGPT Learn: https://learn.chatgpt.com/docs/get-started-with-work</a:t>
            </a:r>
          </a:p>
          <a:p xmlns:a="http://schemas.openxmlformats.org/drawingml/2006/main">
            <a:r>
              <a:t>How to use Google Docs — Computer: https://support.google.com/docs/answer/7068618?co=GENIE.Platform%3DDesktop&amp;hl=en</a:t>
            </a:r>
          </a:p>
          <a:p xmlns:a="http://schemas.openxmlformats.org/drawingml/2006/main">
            <a:r>
              <a:t>Manage links between your Google Account &amp; apps from other developers: https://support.google.com/accounts/answer/13533235?hl=en</a:t>
            </a:r>
          </a:p>
          <a:p xmlns:a="http://schemas.openxmlformats.org/drawingml/2006/main">
            <a:r>
              <a:t>Build skills | ChatGPT Learn: https://learn.chatgpt.com/docs/build-skills</a:t>
            </a:r>
          </a:p>
          <a:p xmlns:a="http://schemas.openxmlformats.org/drawingml/2006/main">
            <a:r>
              <a:t>Slash commands in the desktop app | ChatGPT Learn: https://learn.chatgpt.com/docs/app/slash-commands</a:t>
            </a:r>
          </a:p>
          <a:p xmlns:a="http://schemas.openxmlformats.org/drawingml/2006/main">
            <a:r>
              <a:t>Long-running work | ChatGPT Learn: https://learn.chatgpt.com/docs/long-running-work</a:t>
            </a:r>
          </a:p>
          <a:p xmlns:a="http://schemas.openxmlformats.org/drawingml/2006/main">
            <a:r>
              <a:t>Developer commands | ChatGPT Learn: https://learn.chatgpt.com/docs/developer-commands</a:t>
            </a:r>
          </a:p>
          <a:p xmlns:a="http://schemas.openxmlformats.org/drawingml/2006/main">
            <a:r>
              <a:t/>
            </a:r>
          </a:p>
          <a:p xmlns:a="http://schemas.openxmlformats.org/drawingml/2006/main">
            <a:r>
              <a:t>ІЛЮСТРАЦІЯ</a:t>
            </a:r>
          </a:p>
          <a:p xmlns:a="http://schemas.openxmlformats.org/drawingml/2006/main">
            <a:r>
              <a:t>Встановлення, читання й перевірка — окремі кроки. Доступ можна відкликати після роботи.</a:t>
            </a:r>
          </a:p>
          <a:p xmlns:a="http://schemas.openxmlformats.org/drawingml/2006/main">
            <a:r>
              <a:t> Фрагменти тієї самої книжкової схеми збільшено по рядах. Порядок кроків і підписи збережено.</a:t>
            </a:r>
          </a:p>
          <a:p xmlns:a="http://schemas.openxmlformats.org/drawingml/2006/main">
            <a:r>
              <a:t>Джерело: Книга «ШІ на практиці», українська редакція 30.10.2026, с. 153</a:t>
            </a:r>
          </a:p>
          <a:p xmlns:a="http://schemas.openxmlformats.org/drawingml/2006/main">
            <a:r>
              <a:t/>
            </a:r>
          </a:p>
          <a:p xmlns:a="http://schemas.openxmlformats.org/drawingml/2006/main">
            <a:r>
              <a:t>Перевірте адресу, назву документа та всі три рядки. Через Drive запишіть перевірене посилання; для ручної гілки — «Джерело: текст, вставлений вручну». Якщо план не знайдено, звірте Google Account і назву; схожий текст без правильного джерела не підходить.</a:t>
            </a:r>
          </a:p>
          <a:p xmlns:a="http://schemas.openxmlformats.org/drawingml/2006/main">
            <a:r>
              <a:t/>
            </a:r>
          </a:p>
          <a:p xmlns:a="http://schemas.openxmlformats.org/drawingml/2006/main">
            <a:r>
              <a:t>ЕТАП 4. 34–44 хв. Доказ і завершення доступу</a:t>
            </a:r>
          </a:p>
          <a:p xmlns:a="http://schemas.openxmlformats.org/drawingml/2006/main">
            <a:r>
              <a:t/>
            </a:r>
          </a:p>
          <a:p xmlns:a="http://schemas.openxmlformats.org/drawingml/2006/main">
            <a:r>
              <a:t>СЛОВА ВИКЛАДАЧА</a:t>
            </a:r>
          </a:p>
          <a:p xmlns:a="http://schemas.openxmlformats.org/drawingml/2006/main">
            <a:r>
              <a:t>Збережемо результат із джерелом. Видалення плагіна й відкликання доступу Google — окремі дії; скопійований файл залишається.</a:t>
            </a:r>
          </a:p>
          <a:p xmlns:a="http://schemas.openxmlformats.org/drawingml/2006/main">
            <a:r>
              <a:t/>
            </a:r>
          </a:p>
          <a:p xmlns:a="http://schemas.openxmlformats.org/drawingml/2006/main">
            <a:r>
              <a:t>ПОКАЗ НА ЕКРАНІ</a:t>
            </a:r>
          </a:p>
          <a:p xmlns:a="http://schemas.openxmlformats.org/drawingml/2006/main">
            <a:r>
              <a:t>Збережіть Documents\AI-practice\drive-check.txt: три пари та URL або «Джерело: текст, вставлений вручну». Покажіть Uninstall plugin; для відкликання — myaccount.google.com/linkedapps → Access to your Google Account → застосунок → See details → Remove access → Confirm.</a:t>
            </a:r>
          </a:p>
          <a:p xmlns:a="http://schemas.openxmlformats.org/drawingml/2006/main">
            <a:r>
              <a:t/>
            </a:r>
          </a:p>
          <a:p xmlns:a="http://schemas.openxmlformats.org/drawingml/2006/main">
            <a:r>
              <a:t>ДІЇ УЧНІВ</a:t>
            </a:r>
          </a:p>
          <a:p xmlns:a="http://schemas.openxmlformats.org/drawingml/2006/main">
            <a:r>
              <a:t>Повторно відкрийте файл. За бажанням відкличте саме це підключення, не доступ для входу через Google.</a:t>
            </a:r>
          </a:p>
          <a:p xmlns:a="http://schemas.openxmlformats.org/drawingml/2006/main">
            <a:r>
              <a:t/>
            </a:r>
          </a:p>
          <a:p xmlns:a="http://schemas.openxmlformats.org/drawingml/2006/main">
            <a:r>
              <a:t>ПЕРЕВІРКА</a:t>
            </a:r>
          </a:p>
          <a:p xmlns:a="http://schemas.openxmlformats.org/drawingml/2006/main">
            <a:r>
              <a:t>Ручна гілка має позначку джерела, підключена — перевірене посилання.</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30, с. 150. Сценарій L30.</a:t>
            </a:r>
          </a:p>
          <a:p xmlns:a="http://schemas.openxmlformats.org/drawingml/2006/main">
            <a:r>
              <a:t>Plugins | ChatGPT Learn: https://learn.chatgpt.com/docs/plugins</a:t>
            </a:r>
          </a:p>
          <a:p xmlns:a="http://schemas.openxmlformats.org/drawingml/2006/main">
            <a:r>
              <a:t>Get started with ChatGPT Work | ChatGPT Learn: https://learn.chatgpt.com/docs/get-started-with-work</a:t>
            </a:r>
          </a:p>
          <a:p xmlns:a="http://schemas.openxmlformats.org/drawingml/2006/main">
            <a:r>
              <a:t>How to use Google Docs — Computer: https://support.google.com/docs/answer/7068618?co=GENIE.Platform%3DDesktop&amp;hl=en</a:t>
            </a:r>
          </a:p>
          <a:p xmlns:a="http://schemas.openxmlformats.org/drawingml/2006/main">
            <a:r>
              <a:t>Manage links between your Google Account &amp; apps from other developers: https://support.google.com/accounts/answer/13533235?hl=en</a:t>
            </a:r>
          </a:p>
          <a:p xmlns:a="http://schemas.openxmlformats.org/drawingml/2006/main">
            <a:r>
              <a:t>Build skills | ChatGPT Learn: https://learn.chatgpt.com/docs/build-skills</a:t>
            </a:r>
          </a:p>
          <a:p xmlns:a="http://schemas.openxmlformats.org/drawingml/2006/main">
            <a:r>
              <a:t>Slash commands in the desktop app | ChatGPT Learn: https://learn.chatgpt.com/docs/app/slash-commands</a:t>
            </a:r>
          </a:p>
          <a:p xmlns:a="http://schemas.openxmlformats.org/drawingml/2006/main">
            <a:r>
              <a:t>Long-running work | ChatGPT Learn: https://learn.chatgpt.com/docs/long-running-work</a:t>
            </a:r>
          </a:p>
          <a:p xmlns:a="http://schemas.openxmlformats.org/drawingml/2006/main">
            <a:r>
              <a:t>Developer commands | ChatGPT Learn: https://learn.chatgpt.com/docs/developer-commands</a:t>
            </a:r>
          </a:p>
          <a:p xmlns:a="http://schemas.openxmlformats.org/drawingml/2006/main">
            <a:r>
              <a:t/>
            </a:r>
          </a:p>
          <a:p xmlns:a="http://schemas.openxmlformats.org/drawingml/2006/main">
            <a:r>
              <a:t>ІЛЮСТРАЦІЯ</a:t>
            </a:r>
          </a:p>
          <a:p xmlns:a="http://schemas.openxmlformats.org/drawingml/2006/main">
            <a:r>
              <a:t>Встановлення, читання й перевірка — окремі кроки. Доступ можна відкликати після роботи.</a:t>
            </a:r>
          </a:p>
          <a:p xmlns:a="http://schemas.openxmlformats.org/drawingml/2006/main">
            <a:r>
              <a:t> Фрагменти тієї самої книжкової схеми збільшено по рядах. Порядок кроків і підписи збережено.</a:t>
            </a:r>
          </a:p>
          <a:p xmlns:a="http://schemas.openxmlformats.org/drawingml/2006/main">
            <a:r>
              <a:t>Джерело: Книга «ШІ на практиці», українська редакція 30.10.2026, с. 153</a:t>
            </a:r>
          </a:p>
          <a:p xmlns:a="http://schemas.openxmlformats.org/drawingml/2006/main">
            <a:r>
              <a:t/>
            </a:r>
          </a:p>
          <a:p xmlns:a="http://schemas.openxmlformats.org/drawingml/2006/main">
            <a:r>
              <a:t>Перевірте адресу, назву документа та всі три рядки. Через Drive запишіть перевірене посилання; для ручної гілки — «Джерело: текст, вставлений вручну». Якщо план не знайдено, звірте Google Account і назву; схожий текст без правильного джерела не підходить.</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30, с. 150. Сценарій L30.</a:t>
            </a:r>
          </a:p>
          <a:p xmlns:a="http://schemas.openxmlformats.org/drawingml/2006/main">
            <a:r>
              <a:t>Plugins | ChatGPT Learn: https://learn.chatgpt.com/docs/plugins</a:t>
            </a:r>
          </a:p>
          <a:p xmlns:a="http://schemas.openxmlformats.org/drawingml/2006/main">
            <a:r>
              <a:t>Get started with ChatGPT Work | ChatGPT Learn: https://learn.chatgpt.com/docs/get-started-with-work</a:t>
            </a:r>
          </a:p>
          <a:p xmlns:a="http://schemas.openxmlformats.org/drawingml/2006/main">
            <a:r>
              <a:t>How to use Google Docs — Computer: https://support.google.com/docs/answer/7068618?co=GENIE.Platform%3DDesktop&amp;hl=en</a:t>
            </a:r>
          </a:p>
          <a:p xmlns:a="http://schemas.openxmlformats.org/drawingml/2006/main">
            <a:r>
              <a:t>Manage links between your Google Account &amp; apps from other developers: https://support.google.com/accounts/answer/13533235?hl=en</a:t>
            </a:r>
          </a:p>
          <a:p xmlns:a="http://schemas.openxmlformats.org/drawingml/2006/main">
            <a:r>
              <a:t>Build skills | ChatGPT Learn: https://learn.chatgpt.com/docs/build-skills</a:t>
            </a:r>
          </a:p>
          <a:p xmlns:a="http://schemas.openxmlformats.org/drawingml/2006/main">
            <a:r>
              <a:t>Slash commands in the desktop app | ChatGPT Learn: https://learn.chatgpt.com/docs/app/slash-commands</a:t>
            </a:r>
          </a:p>
          <a:p xmlns:a="http://schemas.openxmlformats.org/drawingml/2006/main">
            <a:r>
              <a:t>Long-running work | ChatGPT Learn: https://learn.chatgpt.com/docs/long-running-work</a:t>
            </a:r>
          </a:p>
          <a:p xmlns:a="http://schemas.openxmlformats.org/drawingml/2006/main">
            <a:r>
              <a:t>Developer commands | ChatGPT Learn: https://learn.chatgpt.com/docs/developer-commands</a:t>
            </a:r>
          </a:p>
          <a:p xmlns:a="http://schemas.openxmlformats.org/drawingml/2006/main">
            <a:r>
              <a:t/>
            </a:r>
          </a:p>
          <a:p xmlns:a="http://schemas.openxmlformats.org/drawingml/2006/main">
            <a:r>
              <a:t>Джерела: F301, F307. Звірте назву, не плутайте підключення зі входом через Google. Уже скопійований drive-check.txt залишиться локально.</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30, с. 150. Сценарій L30.</a:t>
            </a:r>
          </a:p>
          <a:p xmlns:a="http://schemas.openxmlformats.org/drawingml/2006/main">
            <a:r>
              <a:t>Plugins | ChatGPT Learn: https://learn.chatgpt.com/docs/plugins</a:t>
            </a:r>
          </a:p>
          <a:p xmlns:a="http://schemas.openxmlformats.org/drawingml/2006/main">
            <a:r>
              <a:t>Get started with ChatGPT Work | ChatGPT Learn: https://learn.chatgpt.com/docs/get-started-with-work</a:t>
            </a:r>
          </a:p>
          <a:p xmlns:a="http://schemas.openxmlformats.org/drawingml/2006/main">
            <a:r>
              <a:t>How to use Google Docs — Computer: https://support.google.com/docs/answer/7068618?co=GENIE.Platform%3DDesktop&amp;hl=en</a:t>
            </a:r>
          </a:p>
          <a:p xmlns:a="http://schemas.openxmlformats.org/drawingml/2006/main">
            <a:r>
              <a:t>Manage links between your Google Account &amp; apps from other developers: https://support.google.com/accounts/answer/13533235?hl=en</a:t>
            </a:r>
          </a:p>
          <a:p xmlns:a="http://schemas.openxmlformats.org/drawingml/2006/main">
            <a:r>
              <a:t>Build skills | ChatGPT Learn: https://learn.chatgpt.com/docs/build-skills</a:t>
            </a:r>
          </a:p>
          <a:p xmlns:a="http://schemas.openxmlformats.org/drawingml/2006/main">
            <a:r>
              <a:t>Slash commands in the desktop app | ChatGPT Learn: https://learn.chatgpt.com/docs/app/slash-commands</a:t>
            </a:r>
          </a:p>
          <a:p xmlns:a="http://schemas.openxmlformats.org/drawingml/2006/main">
            <a:r>
              <a:t>Long-running work | ChatGPT Learn: https://learn.chatgpt.com/docs/long-running-work</a:t>
            </a:r>
          </a:p>
          <a:p xmlns:a="http://schemas.openxmlformats.org/drawingml/2006/main">
            <a:r>
              <a:t>Developer commands | ChatGPT Learn: https://learn.chatgpt.com/docs/developer-commands</a:t>
            </a:r>
          </a:p>
          <a:p xmlns:a="http://schemas.openxmlformats.org/drawingml/2006/main">
            <a:r>
              <a:t/>
            </a:r>
          </a:p>
          <a:p xmlns:a="http://schemas.openxmlformats.org/drawingml/2006/main">
            <a:r>
              <a:t>Приберіть облікові дані з проєктора. Перерва входить у 90 хвилин; додаткових завдань під час неї немає.</a:t>
            </a:r>
          </a:p>
          <a:p xmlns:a="http://schemas.openxmlformats.org/drawingml/2006/main">
            <a:r>
              <a:t/>
            </a:r>
          </a:p>
          <a:p xmlns:a="http://schemas.openxmlformats.org/drawingml/2006/main">
            <a:r>
              <a:t>ЕТАП 5. 44–49 хв. Перерва</a:t>
            </a:r>
          </a:p>
          <a:p xmlns:a="http://schemas.openxmlformats.org/drawingml/2006/main">
            <a:r>
              <a:t/>
            </a:r>
          </a:p>
          <a:p xmlns:a="http://schemas.openxmlformats.org/drawingml/2006/main">
            <a:r>
              <a:t>СЛОВА ВИКЛАДАЧА</a:t>
            </a:r>
          </a:p>
          <a:p xmlns:a="http://schemas.openxmlformats.org/drawingml/2006/main">
            <a:r>
              <a:t>Збережіть роботу й відпочиньте п’ять хвилин. Далі — необов’язкові демонстрації Codex.</a:t>
            </a:r>
          </a:p>
          <a:p xmlns:a="http://schemas.openxmlformats.org/drawingml/2006/main">
            <a:r>
              <a:t/>
            </a:r>
          </a:p>
          <a:p xmlns:a="http://schemas.openxmlformats.org/drawingml/2006/main">
            <a:r>
              <a:t>ПОКАЗ НА ЕКРАНІ</a:t>
            </a:r>
          </a:p>
          <a:p xmlns:a="http://schemas.openxmlformats.org/drawingml/2006/main">
            <a:r>
              <a:t>Приберіть з проєктора облікові дані.</a:t>
            </a:r>
          </a:p>
          <a:p xmlns:a="http://schemas.openxmlformats.org/drawingml/2006/main">
            <a:r>
              <a:t/>
            </a:r>
          </a:p>
          <a:p xmlns:a="http://schemas.openxmlformats.org/drawingml/2006/main">
            <a:r>
              <a:t>ДІЇ УЧНІВ</a:t>
            </a:r>
          </a:p>
          <a:p xmlns:a="http://schemas.openxmlformats.org/drawingml/2006/main">
            <a:r>
              <a:t>Відпочинок; підтверджувати доступ під час перерви не потрібно.</a:t>
            </a:r>
          </a:p>
          <a:p xmlns:a="http://schemas.openxmlformats.org/drawingml/2006/main">
            <a:r>
              <a:t/>
            </a:r>
          </a:p>
          <a:p xmlns:a="http://schemas.openxmlformats.org/drawingml/2006/main">
            <a:r>
              <a:t>ПЕРЕВІРКА</a:t>
            </a:r>
          </a:p>
          <a:p xmlns:a="http://schemas.openxmlformats.org/drawingml/2006/main">
            <a:r>
              <a:t>Перед продовженням перевірте збереження файла.</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30, с. 150. Сценарій L30.</a:t>
            </a:r>
          </a:p>
          <a:p xmlns:a="http://schemas.openxmlformats.org/drawingml/2006/main">
            <a:r>
              <a:t>Plugins | ChatGPT Learn: https://learn.chatgpt.com/docs/plugins</a:t>
            </a:r>
          </a:p>
          <a:p xmlns:a="http://schemas.openxmlformats.org/drawingml/2006/main">
            <a:r>
              <a:t>Get started with ChatGPT Work | ChatGPT Learn: https://learn.chatgpt.com/docs/get-started-with-work</a:t>
            </a:r>
          </a:p>
          <a:p xmlns:a="http://schemas.openxmlformats.org/drawingml/2006/main">
            <a:r>
              <a:t>How to use Google Docs — Computer: https://support.google.com/docs/answer/7068618?co=GENIE.Platform%3DDesktop&amp;hl=en</a:t>
            </a:r>
          </a:p>
          <a:p xmlns:a="http://schemas.openxmlformats.org/drawingml/2006/main">
            <a:r>
              <a:t>Manage links between your Google Account &amp; apps from other developers: https://support.google.com/accounts/answer/13533235?hl=en</a:t>
            </a:r>
          </a:p>
          <a:p xmlns:a="http://schemas.openxmlformats.org/drawingml/2006/main">
            <a:r>
              <a:t>Build skills | ChatGPT Learn: https://learn.chatgpt.com/docs/build-skills</a:t>
            </a:r>
          </a:p>
          <a:p xmlns:a="http://schemas.openxmlformats.org/drawingml/2006/main">
            <a:r>
              <a:t>Slash commands in the desktop app | ChatGPT Learn: https://learn.chatgpt.com/docs/app/slash-commands</a:t>
            </a:r>
          </a:p>
          <a:p xmlns:a="http://schemas.openxmlformats.org/drawingml/2006/main">
            <a:r>
              <a:t>Long-running work | ChatGPT Learn: https://learn.chatgpt.com/docs/long-running-work</a:t>
            </a:r>
          </a:p>
          <a:p xmlns:a="http://schemas.openxmlformats.org/drawingml/2006/main">
            <a:r>
              <a:t>Developer commands | ChatGPT Learn: https://learn.chatgpt.com/docs/developer-commands</a:t>
            </a:r>
          </a:p>
          <a:p xmlns:a="http://schemas.openxmlformats.org/drawingml/2006/main">
            <a:r>
              <a:t/>
            </a:r>
          </a:p>
          <a:p xmlns:a="http://schemas.openxmlformats.org/drawingml/2006/main">
            <a:r>
              <a:t>Джерело: F302. Вводьте / у полі повідомлення настільного Codex, вибирайте команду й натискайте Enter. Ці дії не виконують у PowerShell.</a:t>
            </a:r>
          </a:p>
          <a:p xmlns:a="http://schemas.openxmlformats.org/drawingml/2006/main">
            <a:r>
              <a:t/>
            </a:r>
          </a:p>
          <a:p xmlns:a="http://schemas.openxmlformats.org/drawingml/2006/main">
            <a:r>
              <a:t>ЕТАП 6. 49–59 хв. Команди належать своєму середовищу</a:t>
            </a:r>
          </a:p>
          <a:p xmlns:a="http://schemas.openxmlformats.org/drawingml/2006/main">
            <a:r>
              <a:t/>
            </a:r>
          </a:p>
          <a:p xmlns:a="http://schemas.openxmlformats.org/drawingml/2006/main">
            <a:r>
              <a:t>СЛОВА ВИКЛАДАЧА</a:t>
            </a:r>
          </a:p>
          <a:p xmlns:a="http://schemas.openxmlformats.org/drawingml/2006/main">
            <a:r>
              <a:t>Команди настільного Codex вибирають у полі повідомлення: введіть /, виберіть пункт і натисніть Enter. Це не команди PowerShell. /goal спочатку відкриває введення цілі; поступ з’явиться після її надсилання. /compact підсумовує контекст, але не створює резервної копії файлів.</a:t>
            </a:r>
          </a:p>
          <a:p xmlns:a="http://schemas.openxmlformats.org/drawingml/2006/main">
            <a:r>
              <a:t/>
            </a:r>
          </a:p>
          <a:p xmlns:a="http://schemas.openxmlformats.org/drawingml/2006/main">
            <a:r>
              <a:t>ПОКАЗ НА ЕКРАНІ</a:t>
            </a:r>
          </a:p>
          <a:p xmlns:a="http://schemas.openxmlformats.org/drawingml/2006/main">
            <a:r>
              <a:t>Покажіть /status — стан; /plan — планування; /review — перевірка змін Git; /mcp — стан серверів. Перед /compact оновлюють project-brief.txt. Форми /goal edit, /goal pause, /goal resume, /goal clear належать запущеному Codex CLI.</a:t>
            </a:r>
          </a:p>
          <a:p xmlns:a="http://schemas.openxmlformats.org/drawingml/2006/main">
            <a:r>
              <a:t/>
            </a:r>
          </a:p>
          <a:p xmlns:a="http://schemas.openxmlformats.org/drawingml/2006/main">
            <a:r>
              <a:t>ДІЇ УЧНІВ</a:t>
            </a:r>
          </a:p>
          <a:p xmlns:a="http://schemas.openxmlformats.org/drawingml/2006/main">
            <a:r>
              <a:t>Пари називають середовище команд; CLI та /review без змін Git не запускають.</a:t>
            </a:r>
          </a:p>
          <a:p xmlns:a="http://schemas.openxmlformats.org/drawingml/2006/main">
            <a:r>
              <a:t/>
            </a:r>
          </a:p>
          <a:p xmlns:a="http://schemas.openxmlformats.org/drawingml/2006/main">
            <a:r>
              <a:t>ПЕРЕВІРКА</a:t>
            </a:r>
          </a:p>
          <a:p xmlns:a="http://schemas.openxmlformats.org/drawingml/2006/main">
            <a:r>
              <a:t>Настільну ціль призупиняють керуванням над полем введення, не командою PowerShell.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30, с. 150. Сценарій L30.</a:t>
            </a:r>
          </a:p>
          <a:p xmlns:a="http://schemas.openxmlformats.org/drawingml/2006/main">
            <a:r>
              <a:t>Plugins | ChatGPT Learn: https://learn.chatgpt.com/docs/plugins</a:t>
            </a:r>
          </a:p>
          <a:p xmlns:a="http://schemas.openxmlformats.org/drawingml/2006/main">
            <a:r>
              <a:t>Get started with ChatGPT Work | ChatGPT Learn: https://learn.chatgpt.com/docs/get-started-with-work</a:t>
            </a:r>
          </a:p>
          <a:p xmlns:a="http://schemas.openxmlformats.org/drawingml/2006/main">
            <a:r>
              <a:t>How to use Google Docs — Computer: https://support.google.com/docs/answer/7068618?co=GENIE.Platform%3DDesktop&amp;hl=en</a:t>
            </a:r>
          </a:p>
          <a:p xmlns:a="http://schemas.openxmlformats.org/drawingml/2006/main">
            <a:r>
              <a:t>Manage links between your Google Account &amp; apps from other developers: https://support.google.com/accounts/answer/13533235?hl=en</a:t>
            </a:r>
          </a:p>
          <a:p xmlns:a="http://schemas.openxmlformats.org/drawingml/2006/main">
            <a:r>
              <a:t>Build skills | ChatGPT Learn: https://learn.chatgpt.com/docs/build-skills</a:t>
            </a:r>
          </a:p>
          <a:p xmlns:a="http://schemas.openxmlformats.org/drawingml/2006/main">
            <a:r>
              <a:t>Slash commands in the desktop app | ChatGPT Learn: https://learn.chatgpt.com/docs/app/slash-commands</a:t>
            </a:r>
          </a:p>
          <a:p xmlns:a="http://schemas.openxmlformats.org/drawingml/2006/main">
            <a:r>
              <a:t>Long-running work | ChatGPT Learn: https://learn.chatgpt.com/docs/long-running-work</a:t>
            </a:r>
          </a:p>
          <a:p xmlns:a="http://schemas.openxmlformats.org/drawingml/2006/main">
            <a:r>
              <a:t>Developer commands | ChatGPT Learn: https://learn.chatgpt.com/docs/developer-commands</a:t>
            </a:r>
          </a:p>
          <a:p xmlns:a="http://schemas.openxmlformats.org/drawingml/2006/main">
            <a:r>
              <a:t/>
            </a:r>
          </a:p>
          <a:p xmlns:a="http://schemas.openxmlformats.org/drawingml/2006/main">
            <a:r>
              <a:t>Джерела: F302–F304. Форми CLI не вводять напряму в PowerShell чи вебчат. Пауза дозволяє продовжити; очищення цілі не скасовує вже змінених файлів.</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30, с. 150. Сценарій L30.</a:t>
            </a:r>
          </a:p>
          <a:p xmlns:a="http://schemas.openxmlformats.org/drawingml/2006/main">
            <a:r>
              <a:t>Plugins | ChatGPT Learn: https://learn.chatgpt.com/docs/plugins</a:t>
            </a:r>
          </a:p>
          <a:p xmlns:a="http://schemas.openxmlformats.org/drawingml/2006/main">
            <a:r>
              <a:t>Get started with ChatGPT Work | ChatGPT Learn: https://learn.chatgpt.com/docs/get-started-with-work</a:t>
            </a:r>
          </a:p>
          <a:p xmlns:a="http://schemas.openxmlformats.org/drawingml/2006/main">
            <a:r>
              <a:t>How to use Google Docs — Computer: https://support.google.com/docs/answer/7068618?co=GENIE.Platform%3DDesktop&amp;hl=en</a:t>
            </a:r>
          </a:p>
          <a:p xmlns:a="http://schemas.openxmlformats.org/drawingml/2006/main">
            <a:r>
              <a:t>Manage links between your Google Account &amp; apps from other developers: https://support.google.com/accounts/answer/13533235?hl=en</a:t>
            </a:r>
          </a:p>
          <a:p xmlns:a="http://schemas.openxmlformats.org/drawingml/2006/main">
            <a:r>
              <a:t>Build skills | ChatGPT Learn: https://learn.chatgpt.com/docs/build-skills</a:t>
            </a:r>
          </a:p>
          <a:p xmlns:a="http://schemas.openxmlformats.org/drawingml/2006/main">
            <a:r>
              <a:t>Slash commands in the desktop app | ChatGPT Learn: https://learn.chatgpt.com/docs/app/slash-commands</a:t>
            </a:r>
          </a:p>
          <a:p xmlns:a="http://schemas.openxmlformats.org/drawingml/2006/main">
            <a:r>
              <a:t>Long-running work | ChatGPT Learn: https://learn.chatgpt.com/docs/long-running-work</a:t>
            </a:r>
          </a:p>
          <a:p xmlns:a="http://schemas.openxmlformats.org/drawingml/2006/main">
            <a:r>
              <a:t>Developer commands | ChatGPT Learn: https://learn.chatgpt.com/docs/developer-commands</a:t>
            </a:r>
          </a:p>
          <a:p xmlns:a="http://schemas.openxmlformats.org/drawingml/2006/main">
            <a:r>
              <a:t/>
            </a:r>
          </a:p>
          <a:p xmlns:a="http://schemas.openxmlformats.org/drawingml/2006/main">
            <a:r>
              <a:t>Джерело: F303. Для основного практикуму CLI не потрібний. Порівняйте з керуванням ціллю над полем введення настільного застосунку; текстові форми не вводять у PowerShell напряму.</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30, с. 150. Сценарій L30.</a:t>
            </a:r>
          </a:p>
          <a:p xmlns:a="http://schemas.openxmlformats.org/drawingml/2006/main">
            <a:r>
              <a:t>Plugins | ChatGPT Learn: https://learn.chatgpt.com/docs/plugins</a:t>
            </a:r>
          </a:p>
          <a:p xmlns:a="http://schemas.openxmlformats.org/drawingml/2006/main">
            <a:r>
              <a:t>Get started with ChatGPT Work | ChatGPT Learn: https://learn.chatgpt.com/docs/get-started-with-work</a:t>
            </a:r>
          </a:p>
          <a:p xmlns:a="http://schemas.openxmlformats.org/drawingml/2006/main">
            <a:r>
              <a:t>How to use Google Docs — Computer: https://support.google.com/docs/answer/7068618?co=GENIE.Platform%3DDesktop&amp;hl=en</a:t>
            </a:r>
          </a:p>
          <a:p xmlns:a="http://schemas.openxmlformats.org/drawingml/2006/main">
            <a:r>
              <a:t>Manage links between your Google Account &amp; apps from other developers: https://support.google.com/accounts/answer/13533235?hl=en</a:t>
            </a:r>
          </a:p>
          <a:p xmlns:a="http://schemas.openxmlformats.org/drawingml/2006/main">
            <a:r>
              <a:t>Build skills | ChatGPT Learn: https://learn.chatgpt.com/docs/build-skills</a:t>
            </a:r>
          </a:p>
          <a:p xmlns:a="http://schemas.openxmlformats.org/drawingml/2006/main">
            <a:r>
              <a:t>Slash commands in the desktop app | ChatGPT Learn: https://learn.chatgpt.com/docs/app/slash-commands</a:t>
            </a:r>
          </a:p>
          <a:p xmlns:a="http://schemas.openxmlformats.org/drawingml/2006/main">
            <a:r>
              <a:t>Long-running work | ChatGPT Learn: https://learn.chatgpt.com/docs/long-running-work</a:t>
            </a:r>
          </a:p>
          <a:p xmlns:a="http://schemas.openxmlformats.org/drawingml/2006/main">
            <a:r>
              <a:t>Developer commands | ChatGPT Learn: https://learn.chatgpt.com/docs/developer-commands</a:t>
            </a:r>
          </a:p>
          <a:p xmlns:a="http://schemas.openxmlformats.org/drawingml/2006/main">
            <a:r>
              <a:t/>
            </a:r>
          </a:p>
          <a:p xmlns:a="http://schemas.openxmlformats.org/drawingml/2006/main">
            <a:r>
              <a:t>Джерело: F305. У L30_prompts.txt скопіюйте доручення до рядка «Окрема проба для готової навички». Саму пробу не надсилайте разом із дорученням створення. Якщо навичка не з’явилася, перезапустіть Codex. Після читання справжнього сценарію проведіть окрему контрольну пробу.</a:t>
            </a:r>
          </a:p>
          <a:p xmlns:a="http://schemas.openxmlformats.org/drawingml/2006/main">
            <a:r>
              <a:t/>
            </a:r>
          </a:p>
          <a:p xmlns:a="http://schemas.openxmlformats.org/drawingml/2006/main">
            <a:r>
              <a:t>ЕТАП 7. 59–72 хв. Навичка та контрольна помилка</a:t>
            </a:r>
          </a:p>
          <a:p xmlns:a="http://schemas.openxmlformats.org/drawingml/2006/main">
            <a:r>
              <a:t/>
            </a:r>
          </a:p>
          <a:p xmlns:a="http://schemas.openxmlformats.org/drawingml/2006/main">
            <a:r>
              <a:t>СЛОВА ВИКЛАДАЧА</a:t>
            </a:r>
          </a:p>
          <a:p xmlns:a="http://schemas.openxmlformats.org/drawingml/2006/main">
            <a:r>
              <a:t>Навичка зберігає правила повторюваної перевірки у файлі SKILL.md. Прочитайте правила: вони не повинні дозволяти зміну сценарію. Потім випробуємо навичку на відомій помилці, для якої самі можемо обчислити правильну відповідь.</a:t>
            </a:r>
          </a:p>
          <a:p xmlns:a="http://schemas.openxmlformats.org/drawingml/2006/main">
            <a:r>
              <a:t/>
            </a:r>
          </a:p>
          <a:p xmlns:a="http://schemas.openxmlformats.org/drawingml/2006/main">
            <a:r>
              <a:t>ПОКАЗ НА ЕКРАНІ</a:t>
            </a:r>
          </a:p>
          <a:p xmlns:a="http://schemas.openxmlformats.org/drawingml/2006/main">
            <a:r>
              <a:t>У підготовленому Codex/AI-practice виберіть $skill-creator, додайте доручення, натисніть Enter. Прочитайте SKILL.md; у новій розмові виберіть $desk-script-check для content/desk-script.txt. Окремо передайте контрольний фрагмент.</a:t>
            </a:r>
          </a:p>
          <a:p xmlns:a="http://schemas.openxmlformats.org/drawingml/2006/main">
            <a:r>
              <a:t/>
            </a:r>
          </a:p>
          <a:p xmlns:a="http://schemas.openxmlformats.org/drawingml/2006/main">
            <a:r>
              <a:t>ДІЇ УЧНІВ</a:t>
            </a:r>
          </a:p>
          <a:p xmlns:a="http://schemas.openxmlformats.org/drawingml/2006/main">
            <a:r>
              <a:t>Учасники обчислюють суму й звіряють звіт; без доступу розбирають пробу вручну.</a:t>
            </a:r>
          </a:p>
          <a:p xmlns:a="http://schemas.openxmlformats.org/drawingml/2006/main">
            <a:r>
              <a:t/>
            </a:r>
          </a:p>
          <a:p xmlns:a="http://schemas.openxmlformats.org/drawingml/2006/main">
            <a:r>
              <a:t>ПЕРЕВІРКА</a:t>
            </a:r>
          </a:p>
          <a:p xmlns:a="http://schemas.openxmlformats.org/drawingml/2006/main">
            <a:r>
              <a:t>Правильно: 40; написи й предмети потребують уточнення. Сума 45 — помилка.</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30, с. 150. Сценарій L30.</a:t>
            </a:r>
          </a:p>
          <a:p xmlns:a="http://schemas.openxmlformats.org/drawingml/2006/main">
            <a:r>
              <a:t>Plugins | ChatGPT Learn: https://learn.chatgpt.com/docs/plugins</a:t>
            </a:r>
          </a:p>
          <a:p xmlns:a="http://schemas.openxmlformats.org/drawingml/2006/main">
            <a:r>
              <a:t>Get started with ChatGPT Work | ChatGPT Learn: https://learn.chatgpt.com/docs/get-started-with-work</a:t>
            </a:r>
          </a:p>
          <a:p xmlns:a="http://schemas.openxmlformats.org/drawingml/2006/main">
            <a:r>
              <a:t>How to use Google Docs — Computer: https://support.google.com/docs/answer/7068618?co=GENIE.Platform%3DDesktop&amp;hl=en</a:t>
            </a:r>
          </a:p>
          <a:p xmlns:a="http://schemas.openxmlformats.org/drawingml/2006/main">
            <a:r>
              <a:t>Manage links between your Google Account &amp; apps from other developers: https://support.google.com/accounts/answer/13533235?hl=en</a:t>
            </a:r>
          </a:p>
          <a:p xmlns:a="http://schemas.openxmlformats.org/drawingml/2006/main">
            <a:r>
              <a:t>Build skills | ChatGPT Learn: https://learn.chatgpt.com/docs/build-skills</a:t>
            </a:r>
          </a:p>
          <a:p xmlns:a="http://schemas.openxmlformats.org/drawingml/2006/main">
            <a:r>
              <a:t>Slash commands in the desktop app | ChatGPT Learn: https://learn.chatgpt.com/docs/app/slash-commands</a:t>
            </a:r>
          </a:p>
          <a:p xmlns:a="http://schemas.openxmlformats.org/drawingml/2006/main">
            <a:r>
              <a:t>Long-running work | ChatGPT Learn: https://learn.chatgpt.com/docs/long-running-work</a:t>
            </a:r>
          </a:p>
          <a:p xmlns:a="http://schemas.openxmlformats.org/drawingml/2006/main">
            <a:r>
              <a:t>Developer commands | ChatGPT Learn: https://learn.chatgpt.com/docs/developer-commands</a:t>
            </a:r>
          </a:p>
          <a:p xmlns:a="http://schemas.openxmlformats.org/drawingml/2006/main">
            <a:r>
              <a:t/>
            </a:r>
          </a:p>
          <a:p xmlns:a="http://schemas.openxmlformats.org/drawingml/2006/main">
            <a:r>
              <a:t>Джерело: F305. Потрібний content\desk-script.txt із уроку 20. Це частина сценарного блока до контрольної проби. Прочитайте SKILL.md; у новій розмові виберіть $desk-script-check і попросіть перевірити файл. Якщо навичка не з’явилася, перезапустіть Codex.</a:t>
            </a:r>
          </a:p>
          <a:p xmlns:a="http://schemas.openxmlformats.org/drawingml/2006/main">
            <a:r>
              <a:t/>
            </a:r>
          </a:p>
          <a:p xmlns:a="http://schemas.openxmlformats.org/drawingml/2006/main">
            <a:r>
              <a:t>ПОВНИЙ ЗАПИТ. Створення навички та проба</a:t>
            </a:r>
          </a:p>
          <a:p xmlns:a="http://schemas.openxmlformats.org/drawingml/2006/main">
            <a:r>
              <a:t>Створи в цьому навчальному проєкті навичку desk-script-check без додаткових програм. Вона перевіряє лише наданий сценарій: п’ять кадрів, суму їхньої тривалості, наявність коротких написів і предмети з уроку 20 — книжку, блокнот, ручку та коробку. Невідоме позначає питанням. Файл сценарію не змінює. Видає перелік проблем із відповідним рядком та запропонованим виправленням. Покажи, де збережено SKILL.md.</a:t>
            </a:r>
          </a:p>
          <a:p xmlns:a="http://schemas.openxmlformats.org/drawingml/2006/main">
            <a:r>
              <a:t/>
            </a:r>
          </a:p>
          <a:p xmlns:a="http://schemas.openxmlformats.org/drawingml/2006/main">
            <a:r>
              <a:t>Окрема проба для готової навички:</a:t>
            </a:r>
          </a:p>
          <a:p xmlns:a="http://schemas.openxmlformats.org/drawingml/2006/main">
            <a:r>
              <a:t>П’ять кадрів: 5, 9, 9, 9, 8 секунд. Загалом 45 секунд. Написи не задано.</a:t>
            </a:r>
          </a:p>
          <a:p xmlns:a="http://schemas.openxmlformats.org/drawingml/2006/main">
            <a:r>
              <a:t/>
            </a:r>
          </a:p>
          <a:p xmlns:a="http://schemas.openxmlformats.org/drawingml/2006/main">
            <a:r>
              <a:t>ОЧІКУВАНИЙ РЕЗУЛЬТАТ</a:t>
            </a:r>
          </a:p>
          <a:p xmlns:a="http://schemas.openxmlformats.org/drawingml/2006/main">
            <a:r>
              <a:t>Правила відповідають дорученню; окрема проба знаходить суму 40 і пропущені відомості.</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30, с. 150. Сценарій L30.</a:t>
            </a:r>
          </a:p>
          <a:p xmlns:a="http://schemas.openxmlformats.org/drawingml/2006/main">
            <a:r>
              <a:t>Plugins | ChatGPT Learn: https://learn.chatgpt.com/docs/plugins</a:t>
            </a:r>
          </a:p>
          <a:p xmlns:a="http://schemas.openxmlformats.org/drawingml/2006/main">
            <a:r>
              <a:t>Get started with ChatGPT Work | ChatGPT Learn: https://learn.chatgpt.com/docs/get-started-with-work</a:t>
            </a:r>
          </a:p>
          <a:p xmlns:a="http://schemas.openxmlformats.org/drawingml/2006/main">
            <a:r>
              <a:t>How to use Google Docs — Computer: https://support.google.com/docs/answer/7068618?co=GENIE.Platform%3DDesktop&amp;hl=en</a:t>
            </a:r>
          </a:p>
          <a:p xmlns:a="http://schemas.openxmlformats.org/drawingml/2006/main">
            <a:r>
              <a:t>Manage links between your Google Account &amp; apps from other developers: https://support.google.com/accounts/answer/13533235?hl=en</a:t>
            </a:r>
          </a:p>
          <a:p xmlns:a="http://schemas.openxmlformats.org/drawingml/2006/main">
            <a:r>
              <a:t>Build skills | ChatGPT Learn: https://learn.chatgpt.com/docs/build-skills</a:t>
            </a:r>
          </a:p>
          <a:p xmlns:a="http://schemas.openxmlformats.org/drawingml/2006/main">
            <a:r>
              <a:t>Slash commands in the desktop app | ChatGPT Learn: https://learn.chatgpt.com/docs/app/slash-commands</a:t>
            </a:r>
          </a:p>
          <a:p xmlns:a="http://schemas.openxmlformats.org/drawingml/2006/main">
            <a:r>
              <a:t>Long-running work | ChatGPT Learn: https://learn.chatgpt.com/docs/long-running-work</a:t>
            </a:r>
          </a:p>
          <a:p xmlns:a="http://schemas.openxmlformats.org/drawingml/2006/main">
            <a:r>
              <a:t>Developer commands | ChatGPT Learn: https://learn.chatgpt.com/docs/developer-commands</a:t>
            </a:r>
          </a:p>
          <a:p xmlns:a="http://schemas.openxmlformats.org/drawingml/2006/main">
            <a:r>
              <a:t/>
            </a:r>
          </a:p>
          <a:p xmlns:a="http://schemas.openxmlformats.org/drawingml/2006/main">
            <a:r>
              <a:t>Ключ: сума 40; потрібні написи та відомості про предмети. Повторюйте пробу після зміни правил. Без доступу це ручний розбір, не перевірений запуск навички.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30, с. 150. Сценарій L30.</a:t>
            </a:r>
          </a:p>
          <a:p xmlns:a="http://schemas.openxmlformats.org/drawingml/2006/main">
            <a:r>
              <a:t>Plugins | ChatGPT Learn: https://learn.chatgpt.com/docs/plugins</a:t>
            </a:r>
          </a:p>
          <a:p xmlns:a="http://schemas.openxmlformats.org/drawingml/2006/main">
            <a:r>
              <a:t>Get started with ChatGPT Work | ChatGPT Learn: https://learn.chatgpt.com/docs/get-started-with-work</a:t>
            </a:r>
          </a:p>
          <a:p xmlns:a="http://schemas.openxmlformats.org/drawingml/2006/main">
            <a:r>
              <a:t>How to use Google Docs — Computer: https://support.google.com/docs/answer/7068618?co=GENIE.Platform%3DDesktop&amp;hl=en</a:t>
            </a:r>
          </a:p>
          <a:p xmlns:a="http://schemas.openxmlformats.org/drawingml/2006/main">
            <a:r>
              <a:t>Manage links between your Google Account &amp; apps from other developers: https://support.google.com/accounts/answer/13533235?hl=en</a:t>
            </a:r>
          </a:p>
          <a:p xmlns:a="http://schemas.openxmlformats.org/drawingml/2006/main">
            <a:r>
              <a:t>Build skills | ChatGPT Learn: https://learn.chatgpt.com/docs/build-skills</a:t>
            </a:r>
          </a:p>
          <a:p xmlns:a="http://schemas.openxmlformats.org/drawingml/2006/main">
            <a:r>
              <a:t>Slash commands in the desktop app | ChatGPT Learn: https://learn.chatgpt.com/docs/app/slash-commands</a:t>
            </a:r>
          </a:p>
          <a:p xmlns:a="http://schemas.openxmlformats.org/drawingml/2006/main">
            <a:r>
              <a:t>Long-running work | ChatGPT Learn: https://learn.chatgpt.com/docs/long-running-work</a:t>
            </a:r>
          </a:p>
          <a:p xmlns:a="http://schemas.openxmlformats.org/drawingml/2006/main">
            <a:r>
              <a:t>Developer commands | ChatGPT Learn: https://learn.chatgpt.com/docs/developer-commands</a:t>
            </a:r>
          </a:p>
          <a:p xmlns:a="http://schemas.openxmlformats.org/drawingml/2006/main">
            <a:r>
              <a:t/>
            </a:r>
          </a:p>
          <a:p xmlns:a="http://schemas.openxmlformats.org/drawingml/2006/main">
            <a:r>
              <a:t>Потрібні матеріали вже пройденої гілки сайта. Оригінал не змінюйте. За відсутності файлів розберіть умови готовності на демонстрації.</a:t>
            </a:r>
          </a:p>
          <a:p xmlns:a="http://schemas.openxmlformats.org/drawingml/2006/main">
            <a:r>
              <a:t/>
            </a:r>
          </a:p>
          <a:p xmlns:a="http://schemas.openxmlformats.org/drawingml/2006/main">
            <a:r>
              <a:t>ЕТАП 8. 72–85 хв. Ціль лише в копії сайта</a:t>
            </a:r>
          </a:p>
          <a:p xmlns:a="http://schemas.openxmlformats.org/drawingml/2006/main">
            <a:r>
              <a:t/>
            </a:r>
          </a:p>
          <a:p xmlns:a="http://schemas.openxmlformats.org/drawingml/2006/main">
            <a:r>
              <a:t>СЛОВА ВИКЛАДАЧА</a:t>
            </a:r>
          </a:p>
          <a:p xmlns:a="http://schemas.openxmlformats.org/drawingml/2006/main">
            <a:r>
              <a:t>Для зміни сайта використаємо окрему копію, щоб зберегти попередню навчальну версію. Пауза дозволяє продовжити роботу пізніше; очищення цілі не скасовує вже зроблених змін. Тому після завершення відкриваємо файли й порівнюємо власний огляд зі звітом агента.</a:t>
            </a:r>
          </a:p>
          <a:p xmlns:a="http://schemas.openxmlformats.org/drawingml/2006/main">
            <a:r>
              <a:t/>
            </a:r>
          </a:p>
          <a:p xmlns:a="http://schemas.openxmlformats.org/drawingml/2006/main">
            <a:r>
              <a:t>ПОКАЗ НА ЕКРАНІ</a:t>
            </a:r>
          </a:p>
          <a:p xmlns:a="http://schemas.openxmlformats.org/drawingml/2006/main">
            <a:r>
              <a:t>Скопіюйте personal-site в personal-site-goal, за зайнятої назви додайте -2. Підключіть копію: Projects → Edit project → Add folder. Через /plan попросіть план; через /goal введіть готову ціль і надішліть.</a:t>
            </a:r>
          </a:p>
          <a:p xmlns:a="http://schemas.openxmlformats.org/drawingml/2006/main">
            <a:r>
              <a:t/>
            </a:r>
          </a:p>
          <a:p xmlns:a="http://schemas.openxmlformats.org/drawingml/2006/main">
            <a:r>
              <a:t>ДІЇ УЧНІВ</a:t>
            </a:r>
          </a:p>
          <a:p xmlns:a="http://schemas.openxmlformats.org/drawingml/2006/main">
            <a:r>
              <a:t>Учасники спостерігають; відкривають index.html копії, знаходять три пункти, звужують вікно. Без матеріалів розбирають умови готовності.</a:t>
            </a:r>
          </a:p>
          <a:p xmlns:a="http://schemas.openxmlformats.org/drawingml/2006/main">
            <a:r>
              <a:t/>
            </a:r>
          </a:p>
          <a:p xmlns:a="http://schemas.openxmlformats.org/drawingml/2006/main">
            <a:r>
              <a:t>ПЕРЕВІРКА</a:t>
            </a:r>
          </a:p>
          <a:p xmlns:a="http://schemas.openxmlformats.org/drawingml/2006/main">
            <a:r>
              <a:t>Звірте звіт з оглядом; недоступний огляд позначте невиконаним. Оригінал незмінний.</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30, с. 150. Сценарій L30.</a:t>
            </a:r>
          </a:p>
          <a:p xmlns:a="http://schemas.openxmlformats.org/drawingml/2006/main">
            <a:r>
              <a:t>Plugins | ChatGPT Learn: https://learn.chatgpt.com/docs/plugins</a:t>
            </a:r>
          </a:p>
          <a:p xmlns:a="http://schemas.openxmlformats.org/drawingml/2006/main">
            <a:r>
              <a:t>Get started with ChatGPT Work | ChatGPT Learn: https://learn.chatgpt.com/docs/get-started-with-work</a:t>
            </a:r>
          </a:p>
          <a:p xmlns:a="http://schemas.openxmlformats.org/drawingml/2006/main">
            <a:r>
              <a:t>How to use Google Docs — Computer: https://support.google.com/docs/answer/7068618?co=GENIE.Platform%3DDesktop&amp;hl=en</a:t>
            </a:r>
          </a:p>
          <a:p xmlns:a="http://schemas.openxmlformats.org/drawingml/2006/main">
            <a:r>
              <a:t>Manage links between your Google Account &amp; apps from other developers: https://support.google.com/accounts/answer/13533235?hl=en</a:t>
            </a:r>
          </a:p>
          <a:p xmlns:a="http://schemas.openxmlformats.org/drawingml/2006/main">
            <a:r>
              <a:t>Build skills | ChatGPT Learn: https://learn.chatgpt.com/docs/build-skills</a:t>
            </a:r>
          </a:p>
          <a:p xmlns:a="http://schemas.openxmlformats.org/drawingml/2006/main">
            <a:r>
              <a:t>Slash commands in the desktop app | ChatGPT Learn: https://learn.chatgpt.com/docs/app/slash-commands</a:t>
            </a:r>
          </a:p>
          <a:p xmlns:a="http://schemas.openxmlformats.org/drawingml/2006/main">
            <a:r>
              <a:t>Long-running work | ChatGPT Learn: https://learn.chatgpt.com/docs/long-running-work</a:t>
            </a:r>
          </a:p>
          <a:p xmlns:a="http://schemas.openxmlformats.org/drawingml/2006/main">
            <a:r>
              <a:t>Developer commands | ChatGPT Learn: https://learn.chatgpt.com/docs/developer-commands</a:t>
            </a:r>
          </a:p>
          <a:p xmlns:a="http://schemas.openxmlformats.org/drawingml/2006/main">
            <a:r>
              <a:t/>
            </a:r>
          </a:p>
          <a:p xmlns:a="http://schemas.openxmlformats.org/drawingml/2006/main">
            <a:r>
              <a:t>Сам вибір /goal ще не задає цілі; поступ з’являється після формулювання й надсилання. Усі дії стосуються personal-site-goal або обраної копії з -2.</a:t>
            </a:r>
          </a:p>
          <a:p xmlns:a="http://schemas.openxmlformats.org/drawingml/2006/main">
            <a:r>
              <a:t/>
            </a:r>
          </a:p>
          <a:p xmlns:a="http://schemas.openxmlformats.org/drawingml/2006/main">
            <a:r>
              <a:t>ПОВНИЙ ЗАПИТ. Ціль у копії сайта</a:t>
            </a:r>
          </a:p>
          <a:p xmlns:a="http://schemas.openxmlformats.org/drawingml/2006/main">
            <a:r>
              <a:t>Додай до index.html розділ «Чого я навчилася» з трьома пунктами: створити сторінку, перевірити список справ, підготувати сценарій. Збережи інші розділи й оформлення. Нічого не публікуй. Перевір текст і вигляд у широкому та вузькому вікні. Якщо огляд недоступний, назви його невиконаним. Покажи змінені файли та звіт за цими умовами.</a:t>
            </a:r>
          </a:p>
          <a:p xmlns:a="http://schemas.openxmlformats.org/drawingml/2006/main">
            <a:r>
              <a:t/>
            </a:r>
          </a:p>
          <a:p xmlns:a="http://schemas.openxmlformats.org/drawingml/2006/main">
            <a:r>
              <a:t>ОЧІКУВАНИЙ РЕЗУЛЬТАТ</a:t>
            </a:r>
          </a:p>
          <a:p xmlns:a="http://schemas.openxmlformats.org/drawingml/2006/main">
            <a:r>
              <a:t>У копії є три пункти; інші розділи збережені, звіт відповідає фактичній перевірці.</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30, с. 150. Сценарій L30.</a:t>
            </a:r>
          </a:p>
          <a:p xmlns:a="http://schemas.openxmlformats.org/drawingml/2006/main">
            <a:r>
              <a:t>Plugins | ChatGPT Learn: https://learn.chatgpt.com/docs/plugins</a:t>
            </a:r>
          </a:p>
          <a:p xmlns:a="http://schemas.openxmlformats.org/drawingml/2006/main">
            <a:r>
              <a:t>Get started with ChatGPT Work | ChatGPT Learn: https://learn.chatgpt.com/docs/get-started-with-work</a:t>
            </a:r>
          </a:p>
          <a:p xmlns:a="http://schemas.openxmlformats.org/drawingml/2006/main">
            <a:r>
              <a:t>How to use Google Docs — Computer: https://support.google.com/docs/answer/7068618?co=GENIE.Platform%3DDesktop&amp;hl=en</a:t>
            </a:r>
          </a:p>
          <a:p xmlns:a="http://schemas.openxmlformats.org/drawingml/2006/main">
            <a:r>
              <a:t>Manage links between your Google Account &amp; apps from other developers: https://support.google.com/accounts/answer/13533235?hl=en</a:t>
            </a:r>
          </a:p>
          <a:p xmlns:a="http://schemas.openxmlformats.org/drawingml/2006/main">
            <a:r>
              <a:t>Build skills | ChatGPT Learn: https://learn.chatgpt.com/docs/build-skills</a:t>
            </a:r>
          </a:p>
          <a:p xmlns:a="http://schemas.openxmlformats.org/drawingml/2006/main">
            <a:r>
              <a:t>Slash commands in the desktop app | ChatGPT Learn: https://learn.chatgpt.com/docs/app/slash-commands</a:t>
            </a:r>
          </a:p>
          <a:p xmlns:a="http://schemas.openxmlformats.org/drawingml/2006/main">
            <a:r>
              <a:t>Long-running work | ChatGPT Learn: https://learn.chatgpt.com/docs/long-running-work</a:t>
            </a:r>
          </a:p>
          <a:p xmlns:a="http://schemas.openxmlformats.org/drawingml/2006/main">
            <a:r>
              <a:t>Developer commands | ChatGPT Learn: https://learn.chatgpt.com/docs/developer-commands</a:t>
            </a:r>
          </a:p>
          <a:p xmlns:a="http://schemas.openxmlformats.org/drawingml/2006/main">
            <a:r>
              <a:t/>
            </a:r>
          </a:p>
          <a:p xmlns:a="http://schemas.openxmlformats.org/drawingml/2006/main">
            <a:r>
              <a:t>ІЛЮСТРАЦІЯ</a:t>
            </a:r>
          </a:p>
          <a:p xmlns:a="http://schemas.openxmlformats.org/drawingml/2006/main">
            <a:r>
              <a:t>Три пункти з’явилися на локальній сторінці; решта матеріалу й оформлення збережені.</a:t>
            </a:r>
          </a:p>
          <a:p xmlns:a="http://schemas.openxmlformats.org/drawingml/2006/main">
            <a:r>
              <a:t> Фрагменти тієї самої книжкової схеми збільшено по рядах. Порядок кроків і підписи збережено.</a:t>
            </a:r>
          </a:p>
          <a:p xmlns:a="http://schemas.openxmlformats.org/drawingml/2006/main">
            <a:r>
              <a:t>Джерело: Книга «ШІ на практиці», українська редакція 30.10.2026, с. 157</a:t>
            </a:r>
          </a:p>
          <a:p xmlns:a="http://schemas.openxmlformats.org/drawingml/2006/main">
            <a:r>
              <a:t/>
            </a:r>
          </a:p>
          <a:p xmlns:a="http://schemas.openxmlformats.org/drawingml/2006/main">
            <a:r>
              <a:t>Недоступний огляд позначають невиконаним. Очищення цілі не є скасуванням файлових змін; оригінальний personal-site має зберегтися.</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30, с. 150. Сценарій L30.</a:t>
            </a:r>
          </a:p>
          <a:p xmlns:a="http://schemas.openxmlformats.org/drawingml/2006/main">
            <a:r>
              <a:t>Plugins | ChatGPT Learn: https://learn.chatgpt.com/docs/plugins</a:t>
            </a:r>
          </a:p>
          <a:p xmlns:a="http://schemas.openxmlformats.org/drawingml/2006/main">
            <a:r>
              <a:t>Get started with ChatGPT Work | ChatGPT Learn: https://learn.chatgpt.com/docs/get-started-with-work</a:t>
            </a:r>
          </a:p>
          <a:p xmlns:a="http://schemas.openxmlformats.org/drawingml/2006/main">
            <a:r>
              <a:t>How to use Google Docs — Computer: https://support.google.com/docs/answer/7068618?co=GENIE.Platform%3DDesktop&amp;hl=en</a:t>
            </a:r>
          </a:p>
          <a:p xmlns:a="http://schemas.openxmlformats.org/drawingml/2006/main">
            <a:r>
              <a:t>Manage links between your Google Account &amp; apps from other developers: https://support.google.com/accounts/answer/13533235?hl=en</a:t>
            </a:r>
          </a:p>
          <a:p xmlns:a="http://schemas.openxmlformats.org/drawingml/2006/main">
            <a:r>
              <a:t>Build skills | ChatGPT Learn: https://learn.chatgpt.com/docs/build-skills</a:t>
            </a:r>
          </a:p>
          <a:p xmlns:a="http://schemas.openxmlformats.org/drawingml/2006/main">
            <a:r>
              <a:t>Slash commands in the desktop app | ChatGPT Learn: https://learn.chatgpt.com/docs/app/slash-commands</a:t>
            </a:r>
          </a:p>
          <a:p xmlns:a="http://schemas.openxmlformats.org/drawingml/2006/main">
            <a:r>
              <a:t>Long-running work | ChatGPT Learn: https://learn.chatgpt.com/docs/long-running-work</a:t>
            </a:r>
          </a:p>
          <a:p xmlns:a="http://schemas.openxmlformats.org/drawingml/2006/main">
            <a:r>
              <a:t>Developer commands | ChatGPT Learn: https://learn.chatgpt.com/docs/developer-commands</a:t>
            </a:r>
          </a:p>
          <a:p xmlns:a="http://schemas.openxmlformats.org/drawingml/2006/main">
            <a:r>
              <a:t/>
            </a:r>
          </a:p>
          <a:p xmlns:a="http://schemas.openxmlformats.org/drawingml/2006/main">
            <a:r>
              <a:t>ІЛЮСТРАЦІЯ</a:t>
            </a:r>
          </a:p>
          <a:p xmlns:a="http://schemas.openxmlformats.org/drawingml/2006/main">
            <a:r>
              <a:t>Три пункти з’явилися на локальній сторінці; решта матеріалу й оформлення збережені.</a:t>
            </a:r>
          </a:p>
          <a:p xmlns:a="http://schemas.openxmlformats.org/drawingml/2006/main">
            <a:r>
              <a:t> Фрагменти тієї самої книжкової схеми збільшено по рядах. Порядок кроків і підписи збережено.</a:t>
            </a:r>
          </a:p>
          <a:p xmlns:a="http://schemas.openxmlformats.org/drawingml/2006/main">
            <a:r>
              <a:t>Джерело: Книга «ШІ на практиці», українська редакція 30.10.2026, с. 157</a:t>
            </a:r>
          </a:p>
          <a:p xmlns:a="http://schemas.openxmlformats.org/drawingml/2006/main">
            <a:r>
              <a:t/>
            </a:r>
          </a:p>
          <a:p xmlns:a="http://schemas.openxmlformats.org/drawingml/2006/main">
            <a:r>
              <a:t>Недоступний огляд позначають невиконаним. Очищення цілі не є скасуванням файлових змін; оригінальний personal-site має зберегтися.</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30, с. 150. Сценарій L30.</a:t>
            </a:r>
          </a:p>
          <a:p xmlns:a="http://schemas.openxmlformats.org/drawingml/2006/main">
            <a:r>
              <a:t>Plugins | ChatGPT Learn: https://learn.chatgpt.com/docs/plugins</a:t>
            </a:r>
          </a:p>
          <a:p xmlns:a="http://schemas.openxmlformats.org/drawingml/2006/main">
            <a:r>
              <a:t>Get started with ChatGPT Work | ChatGPT Learn: https://learn.chatgpt.com/docs/get-started-with-work</a:t>
            </a:r>
          </a:p>
          <a:p xmlns:a="http://schemas.openxmlformats.org/drawingml/2006/main">
            <a:r>
              <a:t>How to use Google Docs — Computer: https://support.google.com/docs/answer/7068618?co=GENIE.Platform%3DDesktop&amp;hl=en</a:t>
            </a:r>
          </a:p>
          <a:p xmlns:a="http://schemas.openxmlformats.org/drawingml/2006/main">
            <a:r>
              <a:t>Manage links between your Google Account &amp; apps from other developers: https://support.google.com/accounts/answer/13533235?hl=en</a:t>
            </a:r>
          </a:p>
          <a:p xmlns:a="http://schemas.openxmlformats.org/drawingml/2006/main">
            <a:r>
              <a:t>Build skills | ChatGPT Learn: https://learn.chatgpt.com/docs/build-skills</a:t>
            </a:r>
          </a:p>
          <a:p xmlns:a="http://schemas.openxmlformats.org/drawingml/2006/main">
            <a:r>
              <a:t>Slash commands in the desktop app | ChatGPT Learn: https://learn.chatgpt.com/docs/app/slash-commands</a:t>
            </a:r>
          </a:p>
          <a:p xmlns:a="http://schemas.openxmlformats.org/drawingml/2006/main">
            <a:r>
              <a:t>Long-running work | ChatGPT Learn: https://learn.chatgpt.com/docs/long-running-work</a:t>
            </a:r>
          </a:p>
          <a:p xmlns:a="http://schemas.openxmlformats.org/drawingml/2006/main">
            <a:r>
              <a:t>Developer commands | ChatGPT Learn: https://learn.chatgpt.com/docs/developer-commands</a:t>
            </a:r>
          </a:p>
          <a:p xmlns:a="http://schemas.openxmlformats.org/drawingml/2006/main">
            <a:r>
              <a:t/>
            </a:r>
          </a:p>
          <a:p xmlns:a="http://schemas.openxmlformats.org/drawingml/2006/main">
            <a:r>
              <a:t>Відповіді: ні, доступ перевіряють окремо; ні, сума 40; засобами керування над полем введення. /goal pause стосується запущеного Codex CLI.</a:t>
            </a:r>
          </a:p>
          <a:p xmlns:a="http://schemas.openxmlformats.org/drawingml/2006/main">
            <a:r>
              <a:t/>
            </a:r>
          </a:p>
          <a:p xmlns:a="http://schemas.openxmlformats.org/drawingml/2006/main">
            <a:r>
              <a:t>ЕТАП 9. 85–90 хв. Висновок і домашня перевірка</a:t>
            </a:r>
          </a:p>
          <a:p xmlns:a="http://schemas.openxmlformats.org/drawingml/2006/main">
            <a:r>
              <a:t/>
            </a:r>
          </a:p>
          <a:p xmlns:a="http://schemas.openxmlformats.org/drawingml/2006/main">
            <a:r>
              <a:t>СЛОВА ВИКЛАДАЧА</a:t>
            </a:r>
          </a:p>
          <a:p xmlns:a="http://schemas.openxmlformats.org/drawingml/2006/main">
            <a:r>
              <a:t>Основний результат — перевірене читання. Удома використайте project-brief.txt; у tools-home-check.txt збережіть відповідь, спосіб передавання та перевірку.</a:t>
            </a:r>
          </a:p>
          <a:p xmlns:a="http://schemas.openxmlformats.org/drawingml/2006/main">
            <a:r>
              <a:t/>
            </a:r>
          </a:p>
          <a:p xmlns:a="http://schemas.openxmlformats.org/drawingml/2006/main">
            <a:r>
              <a:t>ПОКАЗ НА ЕКРАНІ</a:t>
            </a:r>
          </a:p>
          <a:p xmlns:a="http://schemas.openxmlformats.org/drawingml/2006/main">
            <a:r>
              <a:t>Покажіть результат і джерело в drive-check.txt.</a:t>
            </a:r>
          </a:p>
          <a:p xmlns:a="http://schemas.openxmlformats.org/drawingml/2006/main">
            <a:r>
              <a:t/>
            </a:r>
          </a:p>
          <a:p xmlns:a="http://schemas.openxmlformats.org/drawingml/2006/main">
            <a:r>
              <a:t>ДІЇ УЧНІВ</a:t>
            </a:r>
          </a:p>
          <a:p xmlns:a="http://schemas.openxmlformats.org/drawingml/2006/main">
            <a:r>
              <a:t>Учасники відповідають на вихідні запитання й називають виконану гілку.</a:t>
            </a:r>
          </a:p>
          <a:p xmlns:a="http://schemas.openxmlformats.org/drawingml/2006/main">
            <a:r>
              <a:t/>
            </a:r>
          </a:p>
          <a:p xmlns:a="http://schemas.openxmlformats.org/drawingml/2006/main">
            <a:r>
              <a:t>ПЕРЕВІРКА</a:t>
            </a:r>
          </a:p>
          <a:p xmlns:a="http://schemas.openxmlformats.org/drawingml/2006/main">
            <a:r>
              <a:t>Виконана операція відрізнена від демонстрації.</a:t>
            </a:r>
          </a:p>
          <a:p xmlns:a="http://schemas.openxmlformats.org/drawingml/2006/main">
            <a:r>
              <a:t/>
            </a:r>
          </a:p>
          <a:p xmlns:a="http://schemas.openxmlformats.org/drawingml/2006/main">
            <a:r>
              <a:t>КНИЖКОВИЙ САМОТЕСТ І КЛЮЧ</a:t>
            </a:r>
          </a:p>
          <a:p xmlns:a="http://schemas.openxmlformats.org/drawingml/2006/main">
            <a:r>
              <a:t>1. Плагін видалено. Чи обов’язково відкликано доступ Google?</a:t>
            </a:r>
          </a:p>
          <a:p xmlns:a="http://schemas.openxmlformats.org/drawingml/2006/main">
            <a:r>
              <a:t>Відповідь: Ні. Окремий доступ перевіряють у пов’язаних застосунках Google Account.</a:t>
            </a:r>
          </a:p>
          <a:p xmlns:a="http://schemas.openxmlformats.org/drawingml/2006/main">
            <a:r>
              <a:t/>
            </a:r>
          </a:p>
          <a:p xmlns:a="http://schemas.openxmlformats.org/drawingml/2006/main">
            <a:r>
              <a:t>2. Навичка підтвердила суму 45 для 5 + 9 + 9 + 9 + 8. Чи пройшла пробу?</a:t>
            </a:r>
          </a:p>
          <a:p xmlns:a="http://schemas.openxmlformats.org/drawingml/2006/main">
            <a:r>
              <a:t>Відповідь: Ні. Правильна сума — 40; правило перевірки потрібно уточнити й повторити пробу.</a:t>
            </a:r>
          </a:p>
          <a:p xmlns:a="http://schemas.openxmlformats.org/drawingml/2006/main">
            <a:r>
              <a:t/>
            </a:r>
          </a:p>
          <a:p xmlns:a="http://schemas.openxmlformats.org/drawingml/2006/main">
            <a:r>
              <a:t>3. Чи потрібно вводити `/goal pause` у PowerShell, щоб зупинити настільний Codex?</a:t>
            </a:r>
          </a:p>
          <a:p xmlns:a="http://schemas.openxmlformats.org/drawingml/2006/main">
            <a:r>
              <a:t>Відповідь: Ні. У настільному застосунку використайте керування ціллю над полем введення; наведена текстова форма стосується Codex CLI.</a:t>
            </a:r>
          </a:p>
          <a:p xmlns:a="http://schemas.openxmlformats.org/drawingml/2006/main">
            <a:r>
              <a:t/>
            </a:r>
          </a:p>
          <a:p xmlns:a="http://schemas.openxmlformats.org/drawingml/2006/main">
            <a:r>
              <a:t>ЗАПИТАННЯ ВИХОДУ</a:t>
            </a:r>
          </a:p>
          <a:p xmlns:a="http://schemas.openxmlformats.org/drawingml/2006/main">
            <a:r>
              <a:t>Чи видалення плагіна відкликає доступ Google?</a:t>
            </a:r>
          </a:p>
          <a:p xmlns:a="http://schemas.openxmlformats.org/drawingml/2006/main">
            <a:r>
              <a:t>Відповідь: Не обов’язково; доступ перевіряють окремо в linkedapps.</a:t>
            </a:r>
          </a:p>
          <a:p xmlns:a="http://schemas.openxmlformats.org/drawingml/2006/main">
            <a:r>
              <a:t/>
            </a:r>
          </a:p>
          <a:p xmlns:a="http://schemas.openxmlformats.org/drawingml/2006/main">
            <a:r>
              <a:t>Де зупинити ціль настільного Codex?</a:t>
            </a:r>
          </a:p>
          <a:p xmlns:a="http://schemas.openxmlformats.org/drawingml/2006/main">
            <a:r>
              <a:t>Відповідь: Засобами керування над полем введення.</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30, с. 150. Сценарій L30.</a:t>
            </a:r>
          </a:p>
          <a:p xmlns:a="http://schemas.openxmlformats.org/drawingml/2006/main">
            <a:r>
              <a:t>Plugins | ChatGPT Learn: https://learn.chatgpt.com/docs/plugins</a:t>
            </a:r>
          </a:p>
          <a:p xmlns:a="http://schemas.openxmlformats.org/drawingml/2006/main">
            <a:r>
              <a:t>Get started with ChatGPT Work | ChatGPT Learn: https://learn.chatgpt.com/docs/get-started-with-work</a:t>
            </a:r>
          </a:p>
          <a:p xmlns:a="http://schemas.openxmlformats.org/drawingml/2006/main">
            <a:r>
              <a:t>How to use Google Docs — Computer: https://support.google.com/docs/answer/7068618?co=GENIE.Platform%3DDesktop&amp;hl=en</a:t>
            </a:r>
          </a:p>
          <a:p xmlns:a="http://schemas.openxmlformats.org/drawingml/2006/main">
            <a:r>
              <a:t>Manage links between your Google Account &amp; apps from other developers: https://support.google.com/accounts/answer/13533235?hl=en</a:t>
            </a:r>
          </a:p>
          <a:p xmlns:a="http://schemas.openxmlformats.org/drawingml/2006/main">
            <a:r>
              <a:t>Build skills | ChatGPT Learn: https://learn.chatgpt.com/docs/build-skills</a:t>
            </a:r>
          </a:p>
          <a:p xmlns:a="http://schemas.openxmlformats.org/drawingml/2006/main">
            <a:r>
              <a:t>Slash commands in the desktop app | ChatGPT Learn: https://learn.chatgpt.com/docs/app/slash-commands</a:t>
            </a:r>
          </a:p>
          <a:p xmlns:a="http://schemas.openxmlformats.org/drawingml/2006/main">
            <a:r>
              <a:t>Long-running work | ChatGPT Learn: https://learn.chatgpt.com/docs/long-running-work</a:t>
            </a:r>
          </a:p>
          <a:p xmlns:a="http://schemas.openxmlformats.org/drawingml/2006/main">
            <a:r>
              <a:t>Developer commands | ChatGPT Learn: https://learn.chatgpt.com/docs/developer-commands</a:t>
            </a:r>
          </a:p>
          <a:p xmlns:a="http://schemas.openxmlformats.org/drawingml/2006/main">
            <a:r>
              <a:t/>
            </a:r>
          </a:p>
          <a:p xmlns:a="http://schemas.openxmlformats.org/drawingml/2006/main">
            <a:r>
              <a:t>Домашня робота — 20 хвилин. Звірте джерельні рядки або посилання; запишіть виправлення, якщо потрібне. Нові підключення не є умовою виконання.</a:t>
            </a:r>
          </a:p>
          <a:p xmlns:a="http://schemas.openxmlformats.org/drawingml/2006/main">
            <a:r>
              <a:t/>
            </a:r>
          </a:p>
          <a:p xmlns:a="http://schemas.openxmlformats.org/drawingml/2006/main">
            <a:r>
              <a:t>ДОМАШНЄ ЗАВДАННЯ З КНИГИ</a:t>
            </a:r>
          </a:p>
          <a:p xmlns:a="http://schemas.openxmlformats.org/drawingml/2006/main">
            <a:r>
              <a:t>1. Візьміть `project-brief.txt` з уроку 9: у ньому вже є умова роботи й наступне завдання. Якщо його копія є у підключеному Google Drive, використайте плагін; інакше вставте текст у Chat. Попросіть назвати одне обмеження й один наступний крок із цієї нотатки.</a:t>
            </a:r>
          </a:p>
          <a:p xmlns:a="http://schemas.openxmlformats.org/drawingml/2006/main">
            <a:r>
              <a:t>2. У `AI-practice\tools-home-check.txt` збережіть відповідь, спосіб передавання даних і своє виправлення, якщо потрібне. Звірте посилання або вихідні рядки. Результат придатний, якщо обмеження збережене, а нових фактів не додано.</a:t>
            </a:r>
          </a:p>
          <a:p xmlns:a="http://schemas.openxmlformats.org/drawingml/2006/main">
            <a:r>
              <a:t/>
            </a:r>
          </a:p>
          <a:p xmlns:a="http://schemas.openxmlformats.org/drawingml/2006/main">
            <a:r>
              <a:t>КРИТЕРІЇ ДОМАШНЬОЇ РОБОТИ</a:t>
            </a:r>
          </a:p>
          <a:p xmlns:a="http://schemas.openxmlformats.org/drawingml/2006/main">
            <a:r>
              <a:t>tools-home-check.txt містить одне обмеження й наступний крок із project-brief.txt.</a:t>
            </a:r>
          </a:p>
          <a:p xmlns:a="http://schemas.openxmlformats.org/drawingml/2006/main">
            <a:r>
              <a:t>Спосіб передавання зазначений, рядки або посилання звірені.</a:t>
            </a:r>
          </a:p>
          <a:p xmlns:a="http://schemas.openxmlformats.org/drawingml/2006/main">
            <a:r>
              <a:t>Немає нових фактів; потрібне виправлення записане.</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30, с. 150. Сценарій L30.</a:t>
            </a:r>
          </a:p>
          <a:p xmlns:a="http://schemas.openxmlformats.org/drawingml/2006/main">
            <a:r>
              <a:t>Plugins | ChatGPT Learn: https://learn.chatgpt.com/docs/plugins</a:t>
            </a:r>
          </a:p>
          <a:p xmlns:a="http://schemas.openxmlformats.org/drawingml/2006/main">
            <a:r>
              <a:t>Get started with ChatGPT Work | ChatGPT Learn: https://learn.chatgpt.com/docs/get-started-with-work</a:t>
            </a:r>
          </a:p>
          <a:p xmlns:a="http://schemas.openxmlformats.org/drawingml/2006/main">
            <a:r>
              <a:t>How to use Google Docs — Computer: https://support.google.com/docs/answer/7068618?co=GENIE.Platform%3DDesktop&amp;hl=en</a:t>
            </a:r>
          </a:p>
          <a:p xmlns:a="http://schemas.openxmlformats.org/drawingml/2006/main">
            <a:r>
              <a:t>Manage links between your Google Account &amp; apps from other developers: https://support.google.com/accounts/answer/13533235?hl=en</a:t>
            </a:r>
          </a:p>
          <a:p xmlns:a="http://schemas.openxmlformats.org/drawingml/2006/main">
            <a:r>
              <a:t>Build skills | ChatGPT Learn: https://learn.chatgpt.com/docs/build-skills</a:t>
            </a:r>
          </a:p>
          <a:p xmlns:a="http://schemas.openxmlformats.org/drawingml/2006/main">
            <a:r>
              <a:t>Slash commands in the desktop app | ChatGPT Learn: https://learn.chatgpt.com/docs/app/slash-commands</a:t>
            </a:r>
          </a:p>
          <a:p xmlns:a="http://schemas.openxmlformats.org/drawingml/2006/main">
            <a:r>
              <a:t>Long-running work | ChatGPT Learn: https://learn.chatgpt.com/docs/long-running-work</a:t>
            </a:r>
          </a:p>
          <a:p xmlns:a="http://schemas.openxmlformats.org/drawingml/2006/main">
            <a:r>
              <a:t>Developer commands | ChatGPT Learn: https://learn.chatgpt.com/docs/developer-commands</a:t>
            </a:r>
          </a:p>
          <a:p xmlns:a="http://schemas.openxmlformats.org/drawingml/2006/main">
            <a:r>
              <a:t/>
            </a:r>
          </a:p>
          <a:p xmlns:a="http://schemas.openxmlformats.org/drawingml/2006/main">
            <a:r>
              <a:t>Основний результат — перевірене читання або ручне передавання. Додаткові демонстрації навички й цілі не потребують обов’язкової купівлі доступу.</a:t>
            </a:r>
          </a:p>
          <a:p xmlns:a="http://schemas.openxmlformats.org/drawingml/2006/main">
            <a:r>
              <a:t/>
            </a:r>
          </a:p>
          <a:p xmlns:a="http://schemas.openxmlformats.org/drawingml/2006/main">
            <a:r>
              <a:t>КРИТЕРІЇ ЗАНЯТТЯ</a:t>
            </a:r>
          </a:p>
          <a:p xmlns:a="http://schemas.openxmlformats.org/drawingml/2006/main">
            <a:r>
              <a:t>Точність: Три пари збігаються з джерелом.</a:t>
            </a:r>
          </a:p>
          <a:p xmlns:a="http://schemas.openxmlformats.org/drawingml/2006/main">
            <a:r>
              <a:t>Доказ: drive-check.txt.</a:t>
            </a:r>
          </a:p>
          <a:p xmlns:a="http://schemas.openxmlformats.org/drawingml/2006/main">
            <a:r>
              <a:t/>
            </a:r>
          </a:p>
          <a:p xmlns:a="http://schemas.openxmlformats.org/drawingml/2006/main">
            <a:r>
              <a:t>Походження: Спосіб правдивий, джерело перевірене.</a:t>
            </a:r>
          </a:p>
          <a:p xmlns:a="http://schemas.openxmlformats.org/drawingml/2006/main">
            <a:r>
              <a:t>Доказ: Посилання або позначка ручного тексту.</a:t>
            </a:r>
          </a:p>
          <a:p xmlns:a="http://schemas.openxmlformats.org/drawingml/2006/main">
            <a:r>
              <a:t/>
            </a:r>
          </a:p>
          <a:p xmlns:a="http://schemas.openxmlformats.org/drawingml/2006/main">
            <a:r>
              <a:t>Команди: Desktop, CLI та PowerShell не переплутані.</a:t>
            </a:r>
          </a:p>
          <a:p xmlns:a="http://schemas.openxmlformats.org/drawingml/2006/main">
            <a:r>
              <a:t>Доказ: Пояснення учасника.</a:t>
            </a:r>
          </a:p>
          <a:p xmlns:a="http://schemas.openxmlformats.org/drawingml/2006/main">
            <a:r>
              <a:t/>
            </a:r>
          </a:p>
          <a:p xmlns:a="http://schemas.openxmlformats.org/drawingml/2006/main">
            <a:r>
              <a:t>ГІБРИДНИЙ ФОРМАТ</a:t>
            </a:r>
          </a:p>
          <a:p xmlns:a="http://schemas.openxmlformats.org/drawingml/2006/main">
            <a:r>
              <a:t>Показуйте тільки навчальний документ; підключення виконуйте приватно. Віддалений учасник надсилає drive-check.txt без особистих даних входу.</a:t>
            </a:r>
          </a:p>
          <a:p xmlns:a="http://schemas.openxmlformats.org/drawingml/2006/main">
            <a:r>
              <a:t/>
            </a:r>
          </a:p>
          <a:p xmlns:a="http://schemas.openxmlformats.org/drawingml/2006/main">
            <a:r>
              <a:t>ЗАПАСНИЙ МАРШРУТ</a:t>
            </a:r>
          </a:p>
          <a:p xmlns:a="http://schemas.openxmlformats.org/drawingml/2006/main">
            <a:r>
              <a:t>Без мережі звірте три рядки й збережіть їх вручну. Читання плагіном, створення навички та виконання цілі позначте неперевіреними.</a:t>
            </a:r>
          </a:p>
          <a:p xmlns:a="http://schemas.openxmlformats.org/drawingml/2006/main">
            <a:r>
              <a:t/>
            </a:r>
          </a:p>
          <a:p xmlns:a="http://schemas.openxmlformats.org/drawingml/2006/main">
            <a:r>
              <a:t>ДОДАТКОВА ВПРАВА</a:t>
            </a:r>
          </a:p>
          <a:p xmlns:a="http://schemas.openxmlformats.org/drawingml/2006/main">
            <a:r>
              <a:t>За підготовленого GitHub-доступу звірте книжковий приклад із версією сайта на GitHub, не з локальною копією.</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507b7b8e7c940a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c0f03adeca4405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9edb5e59058496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4dba0b154c44ae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62241c214b04b9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2fae2eded70495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52835CD-CBC1-4D9F-8DD1-97ED2CA18B4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C5CBB8C-4A5F-470B-8B3D-7C5F75BF59C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ABDBFF70-859D-4BD6-B1E0-51B7B2A7F08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CCAC49E-676D-46AD-8A5C-44CF389750D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8A7313A-970B-462C-89FD-303A4F110AA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4766E28-BD3F-4A02-BCAD-ED8D9CDF53C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5B866AD-211B-4293-A3A4-0F3021694A6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BCF3199-CF4E-4BE7-A0D5-35E2656E95D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27C7B18-5814-4598-8B3E-52884DC52F8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44A2556-FD45-4099-AF3C-468BFC6A420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855bac23d9649c5" /><Relationship Type="http://schemas.openxmlformats.org/officeDocument/2006/relationships/slideLayout" Target="/ppt/slideLayouts/slideLayout1.xml" Id="R8c70272b94274b0a" /><Relationship Type="http://schemas.openxmlformats.org/officeDocument/2006/relationships/slideLayout" Target="/ppt/slideLayouts/slideLayout2.xml" Id="R35d1191e3f7a46df" /><Relationship Type="http://schemas.openxmlformats.org/officeDocument/2006/relationships/slideLayout" Target="/ppt/slideLayouts/slideLayout3.xml" Id="R8313c696925e4533" /><Relationship Type="http://schemas.openxmlformats.org/officeDocument/2006/relationships/slideLayout" Target="/ppt/slideLayouts/slideLayout4.xml" Id="R3a82670a0e8447e7" /><Relationship Type="http://schemas.openxmlformats.org/officeDocument/2006/relationships/slideLayout" Target="/ppt/slideLayouts/slideLayout5.xml" Id="Rfaebd657ade84698" /><Relationship Type="http://schemas.openxmlformats.org/officeDocument/2006/relationships/slideLayout" Target="/ppt/slideLayouts/slideLayout6.xml" Id="R187f00e60671414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c70272b94274b0a"/>
    <p:sldLayoutId xmlns:r="http://schemas.openxmlformats.org/officeDocument/2006/relationships" id="2147483650" r:id="R35d1191e3f7a46df"/>
    <p:sldLayoutId xmlns:r="http://schemas.openxmlformats.org/officeDocument/2006/relationships" id="2147483651" r:id="R8313c696925e4533"/>
    <p:sldLayoutId xmlns:r="http://schemas.openxmlformats.org/officeDocument/2006/relationships" id="2147483652" r:id="R3a82670a0e8447e7"/>
    <p:sldLayoutId xmlns:r="http://schemas.openxmlformats.org/officeDocument/2006/relationships" id="2147483653" r:id="Rfaebd657ade84698"/>
    <p:sldLayoutId xmlns:r="http://schemas.openxmlformats.org/officeDocument/2006/relationships" id="2147483654" r:id="R187f00e60671414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62778cf13fd4e7d" /><Relationship Type="http://schemas.openxmlformats.org/officeDocument/2006/relationships/image" Target="/ppt/media/image.jpeg" Id="R1df69d9668d946d0" /><Relationship Type="http://schemas.openxmlformats.org/officeDocument/2006/relationships/notesSlide" Target="/ppt/notesSlides/notesSlide1.xml" Id="Rebb97b041f844c4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e4b201d9501439a" /><Relationship Type="http://schemas.openxmlformats.org/officeDocument/2006/relationships/notesSlide" Target="/ppt/notesSlides/notesSlide2.xml" Id="R07407100e35e4767"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6d4e84e72bf4b76" /><Relationship Type="http://schemas.openxmlformats.org/officeDocument/2006/relationships/notesSlide" Target="/ppt/notesSlides/notesSlide3.xml" Id="Rfbfe8d42e11a4314"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3a8f5fbb61784499" /><Relationship Type="http://schemas.openxmlformats.org/officeDocument/2006/relationships/notesSlide" Target="/ppt/notesSlides/notesSlide4.xml" Id="Rb783e6e20de3432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f158077b878549d7" /><Relationship Type="http://schemas.openxmlformats.org/officeDocument/2006/relationships/notesSlide" Target="/ppt/notesSlides/notesSlide5.xml" Id="Rb14b82db6e9543ca"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dcc11dbae300447a" /><Relationship Type="http://schemas.openxmlformats.org/officeDocument/2006/relationships/notesSlide" Target="/ppt/notesSlides/notesSlide6.xml" Id="R7757089e4cc348b6"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9cd8905d4aaf4d18" /><Relationship Type="http://schemas.openxmlformats.org/officeDocument/2006/relationships/notesSlide" Target="/ppt/notesSlides/notesSlide7.xml" Id="R04309996dfaa43c3"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458df32f387240f6" /><Relationship Type="http://schemas.openxmlformats.org/officeDocument/2006/relationships/image" Target="/ppt/media/image.png" Id="R2a8b19d952984875" /><Relationship Type="http://schemas.openxmlformats.org/officeDocument/2006/relationships/notesSlide" Target="/ppt/notesSlides/notesSlide8.xml" Id="R05e9083eb3d94e8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9dd7e2d79420434b" /><Relationship Type="http://schemas.openxmlformats.org/officeDocument/2006/relationships/image" Target="/ppt/media/image2.png" Id="R8276f51a1851472e" /><Relationship Type="http://schemas.openxmlformats.org/officeDocument/2006/relationships/notesSlide" Target="/ppt/notesSlides/notesSlide9.xml" Id="R72f6d405851a4c2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7c264fc72e264ad7" /><Relationship Type="http://schemas.openxmlformats.org/officeDocument/2006/relationships/notesSlide" Target="/ppt/notesSlides/notesSlide10.xml" Id="Raee38f3da7ad4c3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67c4c054102d425d" /><Relationship Type="http://schemas.openxmlformats.org/officeDocument/2006/relationships/notesSlide" Target="/ppt/notesSlides/notesSlide11.xml" Id="Rc9f9b187b92b4a5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761b4009850e4960" /><Relationship Type="http://schemas.openxmlformats.org/officeDocument/2006/relationships/notesSlide" Target="/ppt/notesSlides/notesSlide12.xml" Id="Rfc575f0f5cb3426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3675366b46544316" /><Relationship Type="http://schemas.openxmlformats.org/officeDocument/2006/relationships/notesSlide" Target="/ppt/notesSlides/notesSlide13.xml" Id="Rbdc835dc76614fe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32685739792f438c" /><Relationship Type="http://schemas.openxmlformats.org/officeDocument/2006/relationships/notesSlide" Target="/ppt/notesSlides/notesSlide14.xml" Id="R0401b10fa2b544e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1a0db2ffbe4c401c" /><Relationship Type="http://schemas.openxmlformats.org/officeDocument/2006/relationships/notesSlide" Target="/ppt/notesSlides/notesSlide15.xml" Id="Rfbe4f9a3ac0248f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8d1d6c188bc14238" /><Relationship Type="http://schemas.openxmlformats.org/officeDocument/2006/relationships/notesSlide" Target="/ppt/notesSlides/notesSlide16.xml" Id="Rf723ac9c236b4df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3065bf58beea4378" /><Relationship Type="http://schemas.openxmlformats.org/officeDocument/2006/relationships/notesSlide" Target="/ppt/notesSlides/notesSlide17.xml" Id="Raae5e9dc161f492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f1a1f52f752e479f" /><Relationship Type="http://schemas.openxmlformats.org/officeDocument/2006/relationships/notesSlide" Target="/ppt/notesSlides/notesSlide18.xml" Id="Rd6d7bfce834e4c3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f7d485bd0f754c2d" /><Relationship Type="http://schemas.openxmlformats.org/officeDocument/2006/relationships/notesSlide" Target="/ppt/notesSlides/notesSlide19.xml" Id="R9c92271e181e43c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a471880c9dbf47c5" /><Relationship Type="http://schemas.openxmlformats.org/officeDocument/2006/relationships/image" Target="/ppt/media/image3.png" Id="Ra8bb7925893a4fa8" /><Relationship Type="http://schemas.openxmlformats.org/officeDocument/2006/relationships/notesSlide" Target="/ppt/notesSlides/notesSlide20.xml" Id="Rf199386d8b23466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292837728487462e" /><Relationship Type="http://schemas.openxmlformats.org/officeDocument/2006/relationships/image" Target="/ppt/media/image4.png" Id="R971768b3f88e4204" /><Relationship Type="http://schemas.openxmlformats.org/officeDocument/2006/relationships/notesSlide" Target="/ppt/notesSlides/notesSlide21.xml" Id="R51843acf3532482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457a1bb1ecb244b9" /><Relationship Type="http://schemas.openxmlformats.org/officeDocument/2006/relationships/notesSlide" Target="/ppt/notesSlides/notesSlide22.xml" Id="R8c213a0a74dd410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00f7fb7a16af4a18" /><Relationship Type="http://schemas.openxmlformats.org/officeDocument/2006/relationships/notesSlide" Target="/ppt/notesSlides/notesSlide23.xml" Id="Rf7dd7fbc0dcd45c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164ccf0c9c0c4f7a" /><Relationship Type="http://schemas.openxmlformats.org/officeDocument/2006/relationships/notesSlide" Target="/ppt/notesSlides/notesSlide24.xml" Id="Rfd46d10ed39a4e62" /></Relationships>
</file>

<file path=ppt/slides/slide1.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7" name="lesson-number">
            <a:extLst xmlns:a="http://schemas.openxmlformats.org/drawingml/2006/main">
              <a:ext uri="{FF2B5EF4-FFF2-40B4-BE49-F238E27FC236}">
                <a16:creationId xmlns:a16="http://schemas.microsoft.com/office/drawing/2014/main" id="{F9ED3CD7-861F-4803-AFEA-97D877395E46}"/>
              </a:ext>
            </a:extLst>
          </p:cNvPr>
          <p:cNvSpPr>
            <a:spLocks xmlns:a="http://schemas.openxmlformats.org/drawingml/2006/main" noGrp="1"/>
          </p:cNvSpPr>
          <p:nvPr/>
        </p:nvSpPr>
        <p:spPr>
          <a:xfrm xmlns:a="http://schemas.openxmlformats.org/drawingml/2006/main">
            <a:off x="609600" y="514350"/>
            <a:ext cx="1905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800" b="1">
                <a:solidFill>
                  <a:srgbClr val="AD594C"/>
                </a:solidFill>
                <a:latin typeface="Calibri"/>
                <a:ea typeface="Calibri"/>
                <a:cs typeface="Calibri"/>
              </a:defRPr>
            </a:defPPr>
            <a:lvl1pPr>
              <a:buNone/>
              <a:defRPr sz="4800" b="1">
                <a:solidFill>
                  <a:srgbClr val="AD594C"/>
                </a:solidFill>
                <a:latin typeface="Calibri"/>
                <a:ea typeface="Calibri"/>
                <a:cs typeface="Calibri"/>
              </a:defRPr>
            </a:lvl1pPr>
            <a:lvl2pPr>
              <a:buNone/>
              <a:defRPr sz="4800" b="1">
                <a:solidFill>
                  <a:srgbClr val="AD594C"/>
                </a:solidFill>
                <a:latin typeface="Calibri"/>
                <a:ea typeface="Calibri"/>
                <a:cs typeface="Calibri"/>
              </a:defRPr>
            </a:lvl2pPr>
            <a:lvl3pPr>
              <a:buNone/>
              <a:defRPr sz="4800" b="1">
                <a:solidFill>
                  <a:srgbClr val="AD594C"/>
                </a:solidFill>
                <a:latin typeface="Calibri"/>
                <a:ea typeface="Calibri"/>
                <a:cs typeface="Calibri"/>
              </a:defRPr>
            </a:lvl3pPr>
            <a:lvl4pPr>
              <a:buNone/>
              <a:defRPr sz="4800" b="1">
                <a:solidFill>
                  <a:srgbClr val="AD594C"/>
                </a:solidFill>
                <a:latin typeface="Calibri"/>
                <a:ea typeface="Calibri"/>
                <a:cs typeface="Calibri"/>
              </a:defRPr>
            </a:lvl4pPr>
            <a:lvl5pPr>
              <a:buNone/>
              <a:defRPr sz="4800" b="1">
                <a:solidFill>
                  <a:srgbClr val="AD594C"/>
                </a:solidFill>
                <a:latin typeface="Calibri"/>
                <a:ea typeface="Calibri"/>
                <a:cs typeface="Calibri"/>
              </a:defRPr>
            </a:lvl5pPr>
            <a:lvl6pPr>
              <a:buNone/>
              <a:defRPr sz="4800" b="1">
                <a:solidFill>
                  <a:srgbClr val="AD594C"/>
                </a:solidFill>
                <a:latin typeface="Calibri"/>
                <a:ea typeface="Calibri"/>
                <a:cs typeface="Calibri"/>
              </a:defRPr>
            </a:lvl6pPr>
            <a:lvl7pPr>
              <a:buNone/>
              <a:defRPr sz="4800" b="1">
                <a:solidFill>
                  <a:srgbClr val="AD594C"/>
                </a:solidFill>
                <a:latin typeface="Calibri"/>
                <a:ea typeface="Calibri"/>
                <a:cs typeface="Calibri"/>
              </a:defRPr>
            </a:lvl7pPr>
            <a:lvl8pPr>
              <a:buNone/>
              <a:defRPr sz="4800" b="1">
                <a:solidFill>
                  <a:srgbClr val="AD594C"/>
                </a:solidFill>
                <a:latin typeface="Calibri"/>
                <a:ea typeface="Calibri"/>
                <a:cs typeface="Calibri"/>
              </a:defRPr>
            </a:lvl8pPr>
            <a:lvl9pPr>
              <a:buNone/>
              <a:defRPr sz="4800" b="1">
                <a:solidFill>
                  <a:srgbClr val="AD594C"/>
                </a:solidFill>
                <a:latin typeface="Calibri"/>
                <a:ea typeface="Calibri"/>
                <a:cs typeface="Calibri"/>
              </a:defRPr>
            </a:lvl9pPr>
          </a:lstStyle>
          <a:p xmlns:a="http://schemas.openxmlformats.org/drawingml/2006/main">
            <a:pPr>
              <a:buNone/>
              <a:defRPr sz="4800" b="1">
                <a:solidFill>
                  <a:srgbClr val="AD594C"/>
                </a:solidFill>
                <a:latin typeface="Calibri"/>
                <a:ea typeface="Calibri"/>
                <a:cs typeface="Calibri"/>
              </a:defRPr>
            </a:pPr>
            <a:r>
              <a:rPr sz="4800" b="1">
                <a:solidFill>
                  <a:srgbClr val="AD594C"/>
                </a:solidFill>
                <a:latin typeface="Calibri"/>
                <a:ea typeface="Calibri"/>
                <a:cs typeface="Calibri"/>
              </a:rPr>
              <a:t>30</a:t>
            </a:r>
          </a:p>
        </p:txBody>
      </p:sp>
      <p:sp>
        <p:nvSpPr>
          <p:cNvPr id="2" name="cover-title">
            <a:extLst xmlns:a="http://schemas.openxmlformats.org/drawingml/2006/main">
              <a:ext uri="{FF2B5EF4-FFF2-40B4-BE49-F238E27FC236}">
                <a16:creationId xmlns:a16="http://schemas.microsoft.com/office/drawing/2014/main" id="{79246D48-2CD9-40B4-83BB-E57CFEDF907E}"/>
              </a:ext>
            </a:extLst>
          </p:cNvPr>
          <p:cNvSpPr>
            <a:spLocks xmlns:a="http://schemas.openxmlformats.org/drawingml/2006/main" noGrp="1"/>
          </p:cNvSpPr>
          <p:nvPr/>
        </p:nvSpPr>
        <p:spPr>
          <a:xfrm xmlns:a="http://schemas.openxmlformats.org/drawingml/2006/main">
            <a:off x="609600" y="1600200"/>
            <a:ext cx="59055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200" b="1">
                <a:solidFill>
                  <a:srgbClr val="193342"/>
                </a:solidFill>
                <a:latin typeface="Calibri"/>
                <a:ea typeface="Calibri"/>
                <a:cs typeface="Calibri"/>
              </a:defRPr>
            </a:defPPr>
            <a:lvl1pPr>
              <a:buNone/>
              <a:defRPr sz="4200" b="1">
                <a:solidFill>
                  <a:srgbClr val="193342"/>
                </a:solidFill>
                <a:latin typeface="Calibri"/>
                <a:ea typeface="Calibri"/>
                <a:cs typeface="Calibri"/>
              </a:defRPr>
            </a:lvl1pPr>
            <a:lvl2pPr>
              <a:buNone/>
              <a:defRPr sz="4200" b="1">
                <a:solidFill>
                  <a:srgbClr val="193342"/>
                </a:solidFill>
                <a:latin typeface="Calibri"/>
                <a:ea typeface="Calibri"/>
                <a:cs typeface="Calibri"/>
              </a:defRPr>
            </a:lvl2pPr>
            <a:lvl3pPr>
              <a:buNone/>
              <a:defRPr sz="4200" b="1">
                <a:solidFill>
                  <a:srgbClr val="193342"/>
                </a:solidFill>
                <a:latin typeface="Calibri"/>
                <a:ea typeface="Calibri"/>
                <a:cs typeface="Calibri"/>
              </a:defRPr>
            </a:lvl3pPr>
            <a:lvl4pPr>
              <a:buNone/>
              <a:defRPr sz="4200" b="1">
                <a:solidFill>
                  <a:srgbClr val="193342"/>
                </a:solidFill>
                <a:latin typeface="Calibri"/>
                <a:ea typeface="Calibri"/>
                <a:cs typeface="Calibri"/>
              </a:defRPr>
            </a:lvl4pPr>
            <a:lvl5pPr>
              <a:buNone/>
              <a:defRPr sz="4200" b="1">
                <a:solidFill>
                  <a:srgbClr val="193342"/>
                </a:solidFill>
                <a:latin typeface="Calibri"/>
                <a:ea typeface="Calibri"/>
                <a:cs typeface="Calibri"/>
              </a:defRPr>
            </a:lvl5pPr>
            <a:lvl6pPr>
              <a:buNone/>
              <a:defRPr sz="4200" b="1">
                <a:solidFill>
                  <a:srgbClr val="193342"/>
                </a:solidFill>
                <a:latin typeface="Calibri"/>
                <a:ea typeface="Calibri"/>
                <a:cs typeface="Calibri"/>
              </a:defRPr>
            </a:lvl6pPr>
            <a:lvl7pPr>
              <a:buNone/>
              <a:defRPr sz="4200" b="1">
                <a:solidFill>
                  <a:srgbClr val="193342"/>
                </a:solidFill>
                <a:latin typeface="Calibri"/>
                <a:ea typeface="Calibri"/>
                <a:cs typeface="Calibri"/>
              </a:defRPr>
            </a:lvl7pPr>
            <a:lvl8pPr>
              <a:buNone/>
              <a:defRPr sz="4200" b="1">
                <a:solidFill>
                  <a:srgbClr val="193342"/>
                </a:solidFill>
                <a:latin typeface="Calibri"/>
                <a:ea typeface="Calibri"/>
                <a:cs typeface="Calibri"/>
              </a:defRPr>
            </a:lvl8pPr>
            <a:lvl9pPr>
              <a:buNone/>
              <a:defRPr sz="4200" b="1">
                <a:solidFill>
                  <a:srgbClr val="193342"/>
                </a:solidFill>
                <a:latin typeface="Calibri"/>
                <a:ea typeface="Calibri"/>
                <a:cs typeface="Calibri"/>
              </a:defRPr>
            </a:lvl9pPr>
          </a:lstStyle>
          <a:p xmlns:a="http://schemas.openxmlformats.org/drawingml/2006/main">
            <a:pPr>
              <a:buNone/>
              <a:defRPr sz="4200" b="1">
                <a:solidFill>
                  <a:srgbClr val="193342"/>
                </a:solidFill>
                <a:latin typeface="Calibri"/>
                <a:ea typeface="Calibri"/>
                <a:cs typeface="Calibri"/>
              </a:defRPr>
            </a:pPr>
            <a:r>
              <a:rPr sz="4200" b="1">
                <a:solidFill>
                  <a:srgbClr val="193342"/>
                </a:solidFill>
                <a:latin typeface="Calibri"/>
                <a:ea typeface="Calibri"/>
                <a:cs typeface="Calibri"/>
              </a:rPr>
              <a:t>Плагіни, навички й команди ChatGPT та Codex</a:t>
            </a:r>
          </a:p>
        </p:txBody>
      </p:sp>
      <p:pic>
        <p:nvPicPr>
          <p:cNvPr id="3" name="">
            <a:extLst xmlns:a="http://schemas.openxmlformats.org/drawingml/2006/main">
              <a:ext uri="{FF2B5EF4-FFF2-40B4-BE49-F238E27FC236}">
                <a16:creationId xmlns:a16="http://schemas.microsoft.com/office/drawing/2014/main" id="{D73C5B10-F2F6-408E-8E0A-A2FB0AAF362A}"/>
              </a:ext>
            </a:extLst>
          </p:cNvPr>
          <p:cNvPicPr>
            <a:picLocks xmlns:a="http://schemas.openxmlformats.org/drawingml/2006/main" noChangeAspect="1"/>
          </p:cNvPicPr>
          <p:nvPr/>
        </p:nvPicPr>
        <p:blipFill>
          <a:blip xmlns:r="http://schemas.openxmlformats.org/officeDocument/2006/relationships" xmlns:a="http://schemas.openxmlformats.org/drawingml/2006/main" r:embed="R1df69d9668d946d0"/>
          <a:stretch xmlns:a="http://schemas.openxmlformats.org/drawingml/2006/main"/>
        </p:blipFill>
        <p:spPr>
          <a:xfrm xmlns:a="http://schemas.openxmlformats.org/drawingml/2006/main">
            <a:off x="6858000" y="1720850"/>
            <a:ext cx="4724400" cy="3149600"/>
          </a:xfrm>
          <a:prstGeom xmlns:a="http://schemas.openxmlformats.org/drawingml/2006/main" prst="rect">
            <a:avLst/>
          </a:prstGeom>
        </p:spPr>
      </p:pic>
      <p:sp>
        <p:nvSpPr>
          <p:cNvPr id="4" name="duration">
            <a:extLst xmlns:a="http://schemas.openxmlformats.org/drawingml/2006/main">
              <a:ext uri="{FF2B5EF4-FFF2-40B4-BE49-F238E27FC236}">
                <a16:creationId xmlns:a16="http://schemas.microsoft.com/office/drawing/2014/main" id="{02072F69-3D31-4FBD-9002-7EA9340A2C4B}"/>
              </a:ext>
            </a:extLst>
          </p:cNvPr>
          <p:cNvSpPr>
            <a:spLocks xmlns:a="http://schemas.openxmlformats.org/drawingml/2006/main" noGrp="1"/>
          </p:cNvSpPr>
          <p:nvPr/>
        </p:nvSpPr>
        <p:spPr>
          <a:xfrm xmlns:a="http://schemas.openxmlformats.org/drawingml/2006/main">
            <a:off x="609600" y="5715000"/>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536772"/>
                </a:solidFill>
                <a:latin typeface="Calibri"/>
                <a:ea typeface="Calibri"/>
                <a:cs typeface="Calibri"/>
              </a:defRPr>
            </a:defPPr>
            <a:lvl1pPr>
              <a:buNone/>
              <a:defRPr sz="2100" b="0">
                <a:solidFill>
                  <a:srgbClr val="536772"/>
                </a:solidFill>
                <a:latin typeface="Calibri"/>
                <a:ea typeface="Calibri"/>
                <a:cs typeface="Calibri"/>
              </a:defRPr>
            </a:lvl1pPr>
            <a:lvl2pPr>
              <a:buNone/>
              <a:defRPr sz="2100" b="0">
                <a:solidFill>
                  <a:srgbClr val="536772"/>
                </a:solidFill>
                <a:latin typeface="Calibri"/>
                <a:ea typeface="Calibri"/>
                <a:cs typeface="Calibri"/>
              </a:defRPr>
            </a:lvl2pPr>
            <a:lvl3pPr>
              <a:buNone/>
              <a:defRPr sz="2100" b="0">
                <a:solidFill>
                  <a:srgbClr val="536772"/>
                </a:solidFill>
                <a:latin typeface="Calibri"/>
                <a:ea typeface="Calibri"/>
                <a:cs typeface="Calibri"/>
              </a:defRPr>
            </a:lvl3pPr>
            <a:lvl4pPr>
              <a:buNone/>
              <a:defRPr sz="2100" b="0">
                <a:solidFill>
                  <a:srgbClr val="536772"/>
                </a:solidFill>
                <a:latin typeface="Calibri"/>
                <a:ea typeface="Calibri"/>
                <a:cs typeface="Calibri"/>
              </a:defRPr>
            </a:lvl4pPr>
            <a:lvl5pPr>
              <a:buNone/>
              <a:defRPr sz="2100" b="0">
                <a:solidFill>
                  <a:srgbClr val="536772"/>
                </a:solidFill>
                <a:latin typeface="Calibri"/>
                <a:ea typeface="Calibri"/>
                <a:cs typeface="Calibri"/>
              </a:defRPr>
            </a:lvl5pPr>
            <a:lvl6pPr>
              <a:buNone/>
              <a:defRPr sz="2100" b="0">
                <a:solidFill>
                  <a:srgbClr val="536772"/>
                </a:solidFill>
                <a:latin typeface="Calibri"/>
                <a:ea typeface="Calibri"/>
                <a:cs typeface="Calibri"/>
              </a:defRPr>
            </a:lvl6pPr>
            <a:lvl7pPr>
              <a:buNone/>
              <a:defRPr sz="2100" b="0">
                <a:solidFill>
                  <a:srgbClr val="536772"/>
                </a:solidFill>
                <a:latin typeface="Calibri"/>
                <a:ea typeface="Calibri"/>
                <a:cs typeface="Calibri"/>
              </a:defRPr>
            </a:lvl7pPr>
            <a:lvl8pPr>
              <a:buNone/>
              <a:defRPr sz="2100" b="0">
                <a:solidFill>
                  <a:srgbClr val="536772"/>
                </a:solidFill>
                <a:latin typeface="Calibri"/>
                <a:ea typeface="Calibri"/>
                <a:cs typeface="Calibri"/>
              </a:defRPr>
            </a:lvl8pPr>
            <a:lvl9pPr>
              <a:buNone/>
              <a:defRPr sz="2100" b="0">
                <a:solidFill>
                  <a:srgbClr val="536772"/>
                </a:solidFill>
                <a:latin typeface="Calibri"/>
                <a:ea typeface="Calibri"/>
                <a:cs typeface="Calibri"/>
              </a:defRPr>
            </a:lvl9pPr>
          </a:lstStyle>
          <a:p xmlns:a="http://schemas.openxmlformats.org/drawingml/2006/main">
            <a:pPr>
              <a:buNone/>
              <a:defRPr sz="2100" b="0">
                <a:solidFill>
                  <a:srgbClr val="536772"/>
                </a:solidFill>
                <a:latin typeface="Calibri"/>
                <a:ea typeface="Calibri"/>
                <a:cs typeface="Calibri"/>
              </a:defRPr>
            </a:pPr>
            <a:r>
              <a:rPr sz="2100" b="0">
                <a:solidFill>
                  <a:srgbClr val="536772"/>
                </a:solidFill>
                <a:latin typeface="Calibri"/>
                <a:ea typeface="Calibri"/>
                <a:cs typeface="Calibri"/>
              </a:rPr>
              <a:t>90 хвилин</a:t>
            </a:r>
          </a:p>
        </p:txBody>
      </p:sp>
      <p:sp>
        <p:nvSpPr>
          <p:cNvPr id="5" name="source-footer">
            <a:extLst xmlns:a="http://schemas.openxmlformats.org/drawingml/2006/main">
              <a:ext uri="{FF2B5EF4-FFF2-40B4-BE49-F238E27FC236}">
                <a16:creationId xmlns:a16="http://schemas.microsoft.com/office/drawing/2014/main" id="{22FFBA18-2C5B-40B6-A12B-5F7E038ACAFB}"/>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30    Книга: с. 150</a:t>
            </a:r>
          </a:p>
        </p:txBody>
      </p:sp>
      <p:sp>
        <p:nvSpPr>
          <p:cNvPr id="6" name="slide-number">
            <a:extLst xmlns:a="http://schemas.openxmlformats.org/drawingml/2006/main">
              <a:ext uri="{FF2B5EF4-FFF2-40B4-BE49-F238E27FC236}">
                <a16:creationId xmlns:a16="http://schemas.microsoft.com/office/drawing/2014/main" id="{5C1925BF-CFB6-44D2-B269-92A62159EBF4}"/>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 / 24</a:t>
            </a:r>
          </a:p>
        </p:txBody>
      </p:sp>
      <p:sp>
        <p:nvSpPr>
          <p:cNvPr id="8" name="school-brand">
            <a:extLst xmlns:a="http://schemas.openxmlformats.org/drawingml/2006/main">
              <a:ext uri="{FF2B5EF4-FFF2-40B4-BE49-F238E27FC236}">
                <a16:creationId xmlns:a16="http://schemas.microsoft.com/office/drawing/2014/main" id="{ADB2DFD9-BE34-4D7F-BDB1-C20296E58F93}"/>
              </a:ext>
            </a:extLst>
          </p:cNvPr>
          <p:cNvSpPr>
            <a:spLocks xmlns:a="http://schemas.openxmlformats.org/drawingml/2006/main" noGrp="1"/>
          </p:cNvSpPr>
          <p:nvPr/>
        </p:nvSpPr>
        <p:spPr>
          <a:xfrm xmlns:a="http://schemas.openxmlformats.org/drawingml/2006/main">
            <a:off x="2857500" y="733425"/>
            <a:ext cx="5715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AD594C"/>
                </a:solidFill>
                <a:latin typeface="Calibri"/>
                <a:ea typeface="Calibri"/>
                <a:cs typeface="Calibri"/>
              </a:defRPr>
            </a:defPPr>
            <a:lvl1pPr>
              <a:defRPr sz="2100" b="1">
                <a:solidFill>
                  <a:srgbClr val="AD594C"/>
                </a:solidFill>
                <a:latin typeface="Calibri"/>
                <a:ea typeface="Calibri"/>
                <a:cs typeface="Calibri"/>
              </a:defRPr>
            </a:lvl1pPr>
            <a:lvl2pPr>
              <a:defRPr sz="2100" b="1">
                <a:solidFill>
                  <a:srgbClr val="AD594C"/>
                </a:solidFill>
                <a:latin typeface="Calibri"/>
                <a:ea typeface="Calibri"/>
                <a:cs typeface="Calibri"/>
              </a:defRPr>
            </a:lvl2pPr>
            <a:lvl3pPr>
              <a:defRPr sz="2100" b="1">
                <a:solidFill>
                  <a:srgbClr val="AD594C"/>
                </a:solidFill>
                <a:latin typeface="Calibri"/>
                <a:ea typeface="Calibri"/>
                <a:cs typeface="Calibri"/>
              </a:defRPr>
            </a:lvl3pPr>
            <a:lvl4pPr>
              <a:defRPr sz="2100" b="1">
                <a:solidFill>
                  <a:srgbClr val="AD594C"/>
                </a:solidFill>
                <a:latin typeface="Calibri"/>
                <a:ea typeface="Calibri"/>
                <a:cs typeface="Calibri"/>
              </a:defRPr>
            </a:lvl4pPr>
            <a:lvl5pPr>
              <a:defRPr sz="2100" b="1">
                <a:solidFill>
                  <a:srgbClr val="AD594C"/>
                </a:solidFill>
                <a:latin typeface="Calibri"/>
                <a:ea typeface="Calibri"/>
                <a:cs typeface="Calibri"/>
              </a:defRPr>
            </a:lvl5pPr>
            <a:lvl6pPr>
              <a:defRPr sz="2100" b="1">
                <a:solidFill>
                  <a:srgbClr val="AD594C"/>
                </a:solidFill>
                <a:latin typeface="Calibri"/>
                <a:ea typeface="Calibri"/>
                <a:cs typeface="Calibri"/>
              </a:defRPr>
            </a:lvl6pPr>
            <a:lvl7pPr>
              <a:defRPr sz="2100" b="1">
                <a:solidFill>
                  <a:srgbClr val="AD594C"/>
                </a:solidFill>
                <a:latin typeface="Calibri"/>
                <a:ea typeface="Calibri"/>
                <a:cs typeface="Calibri"/>
              </a:defRPr>
            </a:lvl7pPr>
            <a:lvl8pPr>
              <a:defRPr sz="2100" b="1">
                <a:solidFill>
                  <a:srgbClr val="AD594C"/>
                </a:solidFill>
                <a:latin typeface="Calibri"/>
                <a:ea typeface="Calibri"/>
                <a:cs typeface="Calibri"/>
              </a:defRPr>
            </a:lvl8pPr>
            <a:lvl9pPr>
              <a:defRPr sz="2100" b="1">
                <a:solidFill>
                  <a:srgbClr val="AD594C"/>
                </a:solidFill>
                <a:latin typeface="Calibri"/>
                <a:ea typeface="Calibri"/>
                <a:cs typeface="Calibri"/>
              </a:defRPr>
            </a:lvl9pPr>
          </a:lstStyle>
          <a:p xmlns:a="http://schemas.openxmlformats.org/drawingml/2006/main">
            <a:pPr>
              <a:defRPr sz="2100" b="1">
                <a:solidFill>
                  <a:srgbClr val="AD594C"/>
                </a:solidFill>
                <a:latin typeface="Calibri"/>
                <a:ea typeface="Calibri"/>
                <a:cs typeface="Calibri"/>
              </a:defRPr>
            </a:pPr>
            <a:r>
              <a:rPr sz="2100" b="1">
                <a:solidFill>
                  <a:srgbClr val="AD594C"/>
                </a:solidFill>
                <a:latin typeface="Calibri"/>
                <a:ea typeface="Calibri"/>
                <a:cs typeface="Calibri"/>
              </a:rPr>
              <a:t>КОД ОПОРУ</a:t>
            </a:r>
          </a:p>
        </p:txBody>
      </p:sp>
    </p:spTree>
    <p:extLst>
      <p:ext uri="{BB962C8B-B14F-4D97-AF65-F5344CB8AC3E}">
        <p14:creationId xmlns:p14="http://schemas.microsoft.com/office/powerpoint/2010/main" val="1207750434"/>
      </p:ext>
    </p:extLst>
  </p:cSld>
</p:sld>
</file>

<file path=ppt/slides/slide2.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38D233CF-58D7-4337-8417-2DB2A226B9F6}"/>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Результат заняття</a:t>
            </a:r>
          </a:p>
        </p:txBody>
      </p:sp>
      <p:sp>
        <p:nvSpPr>
          <p:cNvPr id="2" name="body">
            <a:extLst xmlns:a="http://schemas.openxmlformats.org/drawingml/2006/main">
              <a:ext uri="{FF2B5EF4-FFF2-40B4-BE49-F238E27FC236}">
                <a16:creationId xmlns:a16="http://schemas.microsoft.com/office/drawing/2014/main" id="{9E3F79E1-B12C-4389-9FB5-2833816A02C8}"/>
              </a:ext>
            </a:extLst>
          </p:cNvPr>
          <p:cNvSpPr>
            <a:spLocks xmlns:a="http://schemas.openxmlformats.org/drawingml/2006/main" noGrp="1"/>
          </p:cNvSpPr>
          <p:nvPr/>
        </p:nvSpPr>
        <p:spPr>
          <a:xfrm xmlns:a="http://schemas.openxmlformats.org/drawingml/2006/main">
            <a:off x="609600" y="18097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Отримаєте й перевірите три пари «день — завдання».</a:t>
            </a:r>
          </a:p>
        </p:txBody>
      </p:sp>
      <p:sp>
        <p:nvSpPr>
          <p:cNvPr id="3" name="body">
            <a:extLst xmlns:a="http://schemas.openxmlformats.org/drawingml/2006/main">
              <a:ext uri="{FF2B5EF4-FFF2-40B4-BE49-F238E27FC236}">
                <a16:creationId xmlns:a16="http://schemas.microsoft.com/office/drawing/2014/main" id="{C88B0545-014C-4454-9FBE-E5D3022A6055}"/>
              </a:ext>
            </a:extLst>
          </p:cNvPr>
          <p:cNvSpPr>
            <a:spLocks xmlns:a="http://schemas.openxmlformats.org/drawingml/2006/main" noGrp="1"/>
          </p:cNvSpPr>
          <p:nvPr/>
        </p:nvSpPr>
        <p:spPr>
          <a:xfrm xmlns:a="http://schemas.openxmlformats.org/drawingml/2006/main">
            <a:off x="609600" y="30670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Збережете drive-check.txt із зазначеним джерелом.</a:t>
            </a:r>
          </a:p>
        </p:txBody>
      </p:sp>
      <p:sp>
        <p:nvSpPr>
          <p:cNvPr id="4" name="body">
            <a:extLst xmlns:a="http://schemas.openxmlformats.org/drawingml/2006/main">
              <a:ext uri="{FF2B5EF4-FFF2-40B4-BE49-F238E27FC236}">
                <a16:creationId xmlns:a16="http://schemas.microsoft.com/office/drawing/2014/main" id="{C9C6A05E-96AD-4B3D-BA9B-B8483009E4CA}"/>
              </a:ext>
            </a:extLst>
          </p:cNvPr>
          <p:cNvSpPr>
            <a:spLocks xmlns:a="http://schemas.openxmlformats.org/drawingml/2006/main" noGrp="1"/>
          </p:cNvSpPr>
          <p:nvPr/>
        </p:nvSpPr>
        <p:spPr>
          <a:xfrm xmlns:a="http://schemas.openxmlformats.org/drawingml/2006/main">
            <a:off x="609600" y="43243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Розрізните підключення, навички й команди Codex.</a:t>
            </a:r>
          </a:p>
        </p:txBody>
      </p:sp>
      <p:sp>
        <p:nvSpPr>
          <p:cNvPr id="5" name="source-footer">
            <a:extLst xmlns:a="http://schemas.openxmlformats.org/drawingml/2006/main">
              <a:ext uri="{FF2B5EF4-FFF2-40B4-BE49-F238E27FC236}">
                <a16:creationId xmlns:a16="http://schemas.microsoft.com/office/drawing/2014/main" id="{95D72E3B-74D7-4AD5-B100-362A5E931F62}"/>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30    Книга: с. 150</a:t>
            </a:r>
          </a:p>
        </p:txBody>
      </p:sp>
      <p:sp>
        <p:nvSpPr>
          <p:cNvPr id="6" name="slide-number">
            <a:extLst xmlns:a="http://schemas.openxmlformats.org/drawingml/2006/main">
              <a:ext uri="{FF2B5EF4-FFF2-40B4-BE49-F238E27FC236}">
                <a16:creationId xmlns:a16="http://schemas.microsoft.com/office/drawing/2014/main" id="{6A1B833A-8882-4761-A109-E84590CEBCE5}"/>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2 / 24</a:t>
            </a:r>
          </a:p>
        </p:txBody>
      </p:sp>
    </p:spTree>
    <p:extLst>
      <p:ext uri="{BB962C8B-B14F-4D97-AF65-F5344CB8AC3E}">
        <p14:creationId xmlns:p14="http://schemas.microsoft.com/office/powerpoint/2010/main" val="1237234894"/>
      </p:ext>
    </p:extLst>
  </p:cSld>
</p:sld>
</file>

<file path=ppt/slides/slide3.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A6A2F3BF-5B87-4F74-A8B3-272C90EBD88A}"/>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Підключення та збережені правила</a:t>
            </a:r>
          </a:p>
        </p:txBody>
      </p:sp>
      <p:sp>
        <p:nvSpPr>
          <p:cNvPr id="2" name="body">
            <a:extLst xmlns:a="http://schemas.openxmlformats.org/drawingml/2006/main">
              <a:ext uri="{FF2B5EF4-FFF2-40B4-BE49-F238E27FC236}">
                <a16:creationId xmlns:a16="http://schemas.microsoft.com/office/drawing/2014/main" id="{7C71866C-48DC-47E7-8B11-FD9FF65C7CAB}"/>
              </a:ext>
            </a:extLst>
          </p:cNvPr>
          <p:cNvSpPr>
            <a:spLocks xmlns:a="http://schemas.openxmlformats.org/drawingml/2006/main" noGrp="1"/>
          </p:cNvSpPr>
          <p:nvPr/>
        </p:nvSpPr>
        <p:spPr>
          <a:xfrm xmlns:a="http://schemas.openxmlformats.org/drawingml/2006/main">
            <a:off x="609600" y="180975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Плагін — доповнення програми; конектор надає доступ до зовнішнього сервісу.</a:t>
            </a:r>
          </a:p>
        </p:txBody>
      </p:sp>
      <p:sp>
        <p:nvSpPr>
          <p:cNvPr id="3" name="body">
            <a:extLst xmlns:a="http://schemas.openxmlformats.org/drawingml/2006/main">
              <a:ext uri="{FF2B5EF4-FFF2-40B4-BE49-F238E27FC236}">
                <a16:creationId xmlns:a16="http://schemas.microsoft.com/office/drawing/2014/main" id="{C120E233-7624-416D-8380-2692CD5B3D17}"/>
              </a:ext>
            </a:extLst>
          </p:cNvPr>
          <p:cNvSpPr>
            <a:spLocks xmlns:a="http://schemas.openxmlformats.org/drawingml/2006/main" noGrp="1"/>
          </p:cNvSpPr>
          <p:nvPr/>
        </p:nvSpPr>
        <p:spPr>
          <a:xfrm xmlns:a="http://schemas.openxmlformats.org/drawingml/2006/main">
            <a:off x="609600" y="2867025"/>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Drive читає документи, GitHub — файли проєкту, Gmail — листи.</a:t>
            </a:r>
          </a:p>
        </p:txBody>
      </p:sp>
      <p:sp>
        <p:nvSpPr>
          <p:cNvPr id="4" name="body">
            <a:extLst xmlns:a="http://schemas.openxmlformats.org/drawingml/2006/main">
              <a:ext uri="{FF2B5EF4-FFF2-40B4-BE49-F238E27FC236}">
                <a16:creationId xmlns:a16="http://schemas.microsoft.com/office/drawing/2014/main" id="{91060172-3F3D-4475-83B1-73083D8E8DA2}"/>
              </a:ext>
            </a:extLst>
          </p:cNvPr>
          <p:cNvSpPr>
            <a:spLocks xmlns:a="http://schemas.openxmlformats.org/drawingml/2006/main" noGrp="1"/>
          </p:cNvSpPr>
          <p:nvPr/>
        </p:nvSpPr>
        <p:spPr>
          <a:xfrm xmlns:a="http://schemas.openxmlformats.org/drawingml/2006/main">
            <a:off x="609600" y="392430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Навичка зберігає інструкції для повторюваної роботи.</a:t>
            </a:r>
          </a:p>
        </p:txBody>
      </p:sp>
      <p:sp>
        <p:nvSpPr>
          <p:cNvPr id="5" name="body">
            <a:extLst xmlns:a="http://schemas.openxmlformats.org/drawingml/2006/main">
              <a:ext uri="{FF2B5EF4-FFF2-40B4-BE49-F238E27FC236}">
                <a16:creationId xmlns:a16="http://schemas.microsoft.com/office/drawing/2014/main" id="{A82217B3-D457-49BB-88C5-B366F4D8C9A7}"/>
              </a:ext>
            </a:extLst>
          </p:cNvPr>
          <p:cNvSpPr>
            <a:spLocks xmlns:a="http://schemas.openxmlformats.org/drawingml/2006/main" noGrp="1"/>
          </p:cNvSpPr>
          <p:nvPr/>
        </p:nvSpPr>
        <p:spPr>
          <a:xfrm xmlns:a="http://schemas.openxmlformats.org/drawingml/2006/main">
            <a:off x="609600" y="4981575"/>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Прохання «не змінюй» не звужує наданих прав.</a:t>
            </a:r>
          </a:p>
        </p:txBody>
      </p:sp>
      <p:sp>
        <p:nvSpPr>
          <p:cNvPr id="6" name="source-footer">
            <a:extLst xmlns:a="http://schemas.openxmlformats.org/drawingml/2006/main">
              <a:ext uri="{FF2B5EF4-FFF2-40B4-BE49-F238E27FC236}">
                <a16:creationId xmlns:a16="http://schemas.microsoft.com/office/drawing/2014/main" id="{B6EA2E82-7EA1-4E7B-AE57-F04CCD51139A}"/>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30    Книга: с. 150    0–7 хв</a:t>
            </a:r>
          </a:p>
        </p:txBody>
      </p:sp>
      <p:sp>
        <p:nvSpPr>
          <p:cNvPr id="7" name="slide-number">
            <a:extLst xmlns:a="http://schemas.openxmlformats.org/drawingml/2006/main">
              <a:ext uri="{FF2B5EF4-FFF2-40B4-BE49-F238E27FC236}">
                <a16:creationId xmlns:a16="http://schemas.microsoft.com/office/drawing/2014/main" id="{E233A298-EDC1-4240-9B35-D3788A983247}"/>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3 / 24</a:t>
            </a:r>
          </a:p>
        </p:txBody>
      </p:sp>
    </p:spTree>
    <p:extLst>
      <p:ext uri="{BB962C8B-B14F-4D97-AF65-F5344CB8AC3E}">
        <p14:creationId xmlns:p14="http://schemas.microsoft.com/office/powerpoint/2010/main" val="608563795"/>
      </p:ext>
    </p:extLst>
  </p:cSld>
</p:sld>
</file>

<file path=ppt/slides/slide4.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A09AF12B-013C-4F63-89CF-F5316FB162AE}"/>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Текст для AI-practice-plan</a:t>
            </a:r>
          </a:p>
        </p:txBody>
      </p:sp>
      <p:sp>
        <p:nvSpPr>
          <p:cNvPr id="2" name="prompt">
            <a:extLst xmlns:a="http://schemas.openxmlformats.org/drawingml/2006/main">
              <a:ext uri="{FF2B5EF4-FFF2-40B4-BE49-F238E27FC236}">
                <a16:creationId xmlns:a16="http://schemas.microsoft.com/office/drawing/2014/main" id="{1027B3A6-43D1-4231-A924-9352BAAA593C}"/>
              </a:ext>
            </a:extLst>
          </p:cNvPr>
          <p:cNvSpPr>
            <a:spLocks xmlns:a="http://schemas.openxmlformats.org/drawingml/2006/main" noGrp="1"/>
          </p:cNvSpPr>
          <p:nvPr/>
        </p:nvSpPr>
        <p:spPr>
          <a:xfrm xmlns:a="http://schemas.openxmlformats.org/drawingml/2006/main">
            <a:off x="609600" y="1809750"/>
            <a:ext cx="10972800" cy="3371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93342"/>
                </a:solidFill>
                <a:latin typeface="Consolas"/>
                <a:ea typeface="Consolas"/>
                <a:cs typeface="Consolas"/>
              </a:defRPr>
            </a:defPPr>
            <a:lvl1pPr>
              <a:buNone/>
              <a:defRPr sz="2400" b="0">
                <a:solidFill>
                  <a:srgbClr val="193342"/>
                </a:solidFill>
                <a:latin typeface="Consolas"/>
                <a:ea typeface="Consolas"/>
                <a:cs typeface="Consolas"/>
              </a:defRPr>
            </a:lvl1pPr>
            <a:lvl2pPr>
              <a:buNone/>
              <a:defRPr sz="2400" b="0">
                <a:solidFill>
                  <a:srgbClr val="193342"/>
                </a:solidFill>
                <a:latin typeface="Consolas"/>
                <a:ea typeface="Consolas"/>
                <a:cs typeface="Consolas"/>
              </a:defRPr>
            </a:lvl2pPr>
            <a:lvl3pPr>
              <a:buNone/>
              <a:defRPr sz="2400" b="0">
                <a:solidFill>
                  <a:srgbClr val="193342"/>
                </a:solidFill>
                <a:latin typeface="Consolas"/>
                <a:ea typeface="Consolas"/>
                <a:cs typeface="Consolas"/>
              </a:defRPr>
            </a:lvl3pPr>
            <a:lvl4pPr>
              <a:buNone/>
              <a:defRPr sz="2400" b="0">
                <a:solidFill>
                  <a:srgbClr val="193342"/>
                </a:solidFill>
                <a:latin typeface="Consolas"/>
                <a:ea typeface="Consolas"/>
                <a:cs typeface="Consolas"/>
              </a:defRPr>
            </a:lvl4pPr>
            <a:lvl5pPr>
              <a:buNone/>
              <a:defRPr sz="2400" b="0">
                <a:solidFill>
                  <a:srgbClr val="193342"/>
                </a:solidFill>
                <a:latin typeface="Consolas"/>
                <a:ea typeface="Consolas"/>
                <a:cs typeface="Consolas"/>
              </a:defRPr>
            </a:lvl5pPr>
            <a:lvl6pPr>
              <a:buNone/>
              <a:defRPr sz="2400" b="0">
                <a:solidFill>
                  <a:srgbClr val="193342"/>
                </a:solidFill>
                <a:latin typeface="Consolas"/>
                <a:ea typeface="Consolas"/>
                <a:cs typeface="Consolas"/>
              </a:defRPr>
            </a:lvl6pPr>
            <a:lvl7pPr>
              <a:buNone/>
              <a:defRPr sz="2400" b="0">
                <a:solidFill>
                  <a:srgbClr val="193342"/>
                </a:solidFill>
                <a:latin typeface="Consolas"/>
                <a:ea typeface="Consolas"/>
                <a:cs typeface="Consolas"/>
              </a:defRPr>
            </a:lvl7pPr>
            <a:lvl8pPr>
              <a:buNone/>
              <a:defRPr sz="2400" b="0">
                <a:solidFill>
                  <a:srgbClr val="193342"/>
                </a:solidFill>
                <a:latin typeface="Consolas"/>
                <a:ea typeface="Consolas"/>
                <a:cs typeface="Consolas"/>
              </a:defRPr>
            </a:lvl8pPr>
            <a:lvl9pPr>
              <a:buNone/>
              <a:defRPr sz="2400" b="0">
                <a:solidFill>
                  <a:srgbClr val="193342"/>
                </a:solidFill>
                <a:latin typeface="Consolas"/>
                <a:ea typeface="Consolas"/>
                <a:cs typeface="Consolas"/>
              </a:defRPr>
            </a:lvl9pPr>
          </a:lstStyle>
          <a:p xmlns:a="http://schemas.openxmlformats.org/drawingml/2006/main">
            <a:pPr>
              <a:buNone/>
              <a:defRPr sz="2400" b="0">
                <a:solidFill>
                  <a:srgbClr val="193342"/>
                </a:solidFill>
                <a:latin typeface="Consolas"/>
                <a:ea typeface="Consolas"/>
                <a:cs typeface="Consolas"/>
              </a:defRPr>
            </a:pPr>
            <a:r>
              <a:rPr sz="2400" b="0">
                <a:solidFill>
                  <a:srgbClr val="193342"/>
                </a:solidFill>
                <a:latin typeface="Consolas"/>
                <a:ea typeface="Consolas"/>
                <a:cs typeface="Consolas"/>
              </a:rPr>
              <a:t>Понеділок: перевірити заголовки personal-site.</a:t>
            </a:r>
          </a:p>
          <a:p xmlns:a="http://schemas.openxmlformats.org/drawingml/2006/main">
            <a:pPr>
              <a:buNone/>
              <a:defRPr sz="2400" b="0">
                <a:solidFill>
                  <a:srgbClr val="193342"/>
                </a:solidFill>
                <a:latin typeface="Consolas"/>
                <a:ea typeface="Consolas"/>
                <a:cs typeface="Consolas"/>
              </a:defRPr>
            </a:pPr>
            <a:r>
              <a:rPr sz="2400" b="0">
                <a:solidFill>
                  <a:srgbClr val="193342"/>
                </a:solidFill>
                <a:latin typeface="Consolas"/>
                <a:ea typeface="Consolas"/>
                <a:cs typeface="Consolas"/>
              </a:rPr>
              <a:t>Середа: перевірити збереження справ у «Моєму дні».</a:t>
            </a:r>
          </a:p>
          <a:p xmlns:a="http://schemas.openxmlformats.org/drawingml/2006/main">
            <a:pPr>
              <a:buNone/>
              <a:defRPr sz="2400" b="0">
                <a:solidFill>
                  <a:srgbClr val="193342"/>
                </a:solidFill>
                <a:latin typeface="Consolas"/>
                <a:ea typeface="Consolas"/>
                <a:cs typeface="Consolas"/>
              </a:defRPr>
            </a:pPr>
            <a:r>
              <a:rPr sz="2400" b="0">
                <a:solidFill>
                  <a:srgbClr val="193342"/>
                </a:solidFill>
                <a:latin typeface="Consolas"/>
                <a:ea typeface="Consolas"/>
                <a:cs typeface="Consolas"/>
              </a:rPr>
              <a:t>П’ятниця: прочитати сценарій відео вголос.</a:t>
            </a:r>
          </a:p>
        </p:txBody>
      </p:sp>
      <p:sp>
        <p:nvSpPr>
          <p:cNvPr id="3" name="prompt-context">
            <a:extLst xmlns:a="http://schemas.openxmlformats.org/drawingml/2006/main">
              <a:ext uri="{FF2B5EF4-FFF2-40B4-BE49-F238E27FC236}">
                <a16:creationId xmlns:a16="http://schemas.microsoft.com/office/drawing/2014/main" id="{278C5E68-6940-4CEF-B10D-F1B2B2D28685}"/>
              </a:ext>
            </a:extLst>
          </p:cNvPr>
          <p:cNvSpPr>
            <a:spLocks xmlns:a="http://schemas.openxmlformats.org/drawingml/2006/main" noGrp="1"/>
          </p:cNvSpPr>
          <p:nvPr/>
        </p:nvSpPr>
        <p:spPr>
          <a:xfrm xmlns:a="http://schemas.openxmlformats.org/drawingml/2006/main">
            <a:off x="609600" y="521970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193342"/>
                </a:solidFill>
                <a:latin typeface="Calibri"/>
                <a:ea typeface="Calibri"/>
                <a:cs typeface="Calibri"/>
              </a:defRPr>
            </a:defPPr>
            <a:lvl1pPr>
              <a:buNone/>
              <a:defRPr sz="2250" b="0">
                <a:solidFill>
                  <a:srgbClr val="193342"/>
                </a:solidFill>
                <a:latin typeface="Calibri"/>
                <a:ea typeface="Calibri"/>
                <a:cs typeface="Calibri"/>
              </a:defRPr>
            </a:lvl1pPr>
            <a:lvl2pPr>
              <a:buNone/>
              <a:defRPr sz="2250" b="0">
                <a:solidFill>
                  <a:srgbClr val="193342"/>
                </a:solidFill>
                <a:latin typeface="Calibri"/>
                <a:ea typeface="Calibri"/>
                <a:cs typeface="Calibri"/>
              </a:defRPr>
            </a:lvl2pPr>
            <a:lvl3pPr>
              <a:buNone/>
              <a:defRPr sz="2250" b="0">
                <a:solidFill>
                  <a:srgbClr val="193342"/>
                </a:solidFill>
                <a:latin typeface="Calibri"/>
                <a:ea typeface="Calibri"/>
                <a:cs typeface="Calibri"/>
              </a:defRPr>
            </a:lvl3pPr>
            <a:lvl4pPr>
              <a:buNone/>
              <a:defRPr sz="2250" b="0">
                <a:solidFill>
                  <a:srgbClr val="193342"/>
                </a:solidFill>
                <a:latin typeface="Calibri"/>
                <a:ea typeface="Calibri"/>
                <a:cs typeface="Calibri"/>
              </a:defRPr>
            </a:lvl4pPr>
            <a:lvl5pPr>
              <a:buNone/>
              <a:defRPr sz="2250" b="0">
                <a:solidFill>
                  <a:srgbClr val="193342"/>
                </a:solidFill>
                <a:latin typeface="Calibri"/>
                <a:ea typeface="Calibri"/>
                <a:cs typeface="Calibri"/>
              </a:defRPr>
            </a:lvl5pPr>
            <a:lvl6pPr>
              <a:buNone/>
              <a:defRPr sz="2250" b="0">
                <a:solidFill>
                  <a:srgbClr val="193342"/>
                </a:solidFill>
                <a:latin typeface="Calibri"/>
                <a:ea typeface="Calibri"/>
                <a:cs typeface="Calibri"/>
              </a:defRPr>
            </a:lvl6pPr>
            <a:lvl7pPr>
              <a:buNone/>
              <a:defRPr sz="2250" b="0">
                <a:solidFill>
                  <a:srgbClr val="193342"/>
                </a:solidFill>
                <a:latin typeface="Calibri"/>
                <a:ea typeface="Calibri"/>
                <a:cs typeface="Calibri"/>
              </a:defRPr>
            </a:lvl7pPr>
            <a:lvl8pPr>
              <a:buNone/>
              <a:defRPr sz="2250" b="0">
                <a:solidFill>
                  <a:srgbClr val="193342"/>
                </a:solidFill>
                <a:latin typeface="Calibri"/>
                <a:ea typeface="Calibri"/>
                <a:cs typeface="Calibri"/>
              </a:defRPr>
            </a:lvl8pPr>
            <a:lvl9pPr>
              <a:buNone/>
              <a:defRPr sz="2250" b="0">
                <a:solidFill>
                  <a:srgbClr val="193342"/>
                </a:solidFill>
                <a:latin typeface="Calibri"/>
                <a:ea typeface="Calibri"/>
                <a:cs typeface="Calibri"/>
              </a:defRPr>
            </a:lvl9pPr>
          </a:lstStyle>
          <a:p xmlns:a="http://schemas.openxmlformats.org/drawingml/2006/main">
            <a:pPr>
              <a:buNone/>
              <a:defRPr sz="2250" b="0">
                <a:solidFill>
                  <a:srgbClr val="193342"/>
                </a:solidFill>
                <a:latin typeface="Calibri"/>
                <a:ea typeface="Calibri"/>
                <a:cs typeface="Calibri"/>
              </a:defRPr>
            </a:pPr>
            <a:r>
              <a:rPr sz="2250" b="0">
                <a:solidFill>
                  <a:srgbClr val="193342"/>
                </a:solidFill>
                <a:latin typeface="Calibri"/>
                <a:ea typeface="Calibri"/>
                <a:cs typeface="Calibri"/>
              </a:rPr>
              <a:t>Відкрийте docs.google.com/create. Назва вгорі: AI-practice-plan. Вставте три рядки.</a:t>
            </a:r>
          </a:p>
          <a:p xmlns:a="http://schemas.openxmlformats.org/drawingml/2006/main">
            <a:pPr>
              <a:buNone/>
              <a:defRPr sz="2250" b="0">
                <a:solidFill>
                  <a:srgbClr val="193342"/>
                </a:solidFill>
                <a:latin typeface="Calibri"/>
                <a:ea typeface="Calibri"/>
                <a:cs typeface="Calibri"/>
              </a:defRPr>
            </a:pPr>
            <a:r>
              <a:rPr sz="2250" b="0">
                <a:solidFill>
                  <a:srgbClr val="193342"/>
                </a:solidFill>
                <a:latin typeface="Calibri"/>
                <a:ea typeface="Calibri"/>
                <a:cs typeface="Calibri"/>
              </a:rPr>
              <a:t>Дочекайтеся збереження й скопіюйте адресу в Блокнот.</a:t>
            </a:r>
          </a:p>
        </p:txBody>
      </p:sp>
      <p:sp>
        <p:nvSpPr>
          <p:cNvPr id="4" name="copy-source">
            <a:extLst xmlns:a="http://schemas.openxmlformats.org/drawingml/2006/main">
              <a:ext uri="{FF2B5EF4-FFF2-40B4-BE49-F238E27FC236}">
                <a16:creationId xmlns:a16="http://schemas.microsoft.com/office/drawing/2014/main" id="{BB7393E0-00BB-4386-B2D9-26F663BCE3E9}"/>
              </a:ext>
            </a:extLst>
          </p:cNvPr>
          <p:cNvSpPr>
            <a:spLocks xmlns:a="http://schemas.openxmlformats.org/drawingml/2006/main" noGrp="1"/>
          </p:cNvSpPr>
          <p:nvPr/>
        </p:nvSpPr>
        <p:spPr>
          <a:xfrm xmlns:a="http://schemas.openxmlformats.org/drawingml/2006/main">
            <a:off x="609600" y="6019800"/>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536772"/>
                </a:solidFill>
                <a:latin typeface="Calibri"/>
                <a:ea typeface="Calibri"/>
                <a:cs typeface="Calibri"/>
              </a:defRPr>
            </a:defPPr>
            <a:lvl1pPr>
              <a:buNone/>
              <a:defRPr sz="1800" b="0">
                <a:solidFill>
                  <a:srgbClr val="536772"/>
                </a:solidFill>
                <a:latin typeface="Calibri"/>
                <a:ea typeface="Calibri"/>
                <a:cs typeface="Calibri"/>
              </a:defRPr>
            </a:lvl1pPr>
            <a:lvl2pPr>
              <a:buNone/>
              <a:defRPr sz="1800" b="0">
                <a:solidFill>
                  <a:srgbClr val="536772"/>
                </a:solidFill>
                <a:latin typeface="Calibri"/>
                <a:ea typeface="Calibri"/>
                <a:cs typeface="Calibri"/>
              </a:defRPr>
            </a:lvl2pPr>
            <a:lvl3pPr>
              <a:buNone/>
              <a:defRPr sz="1800" b="0">
                <a:solidFill>
                  <a:srgbClr val="536772"/>
                </a:solidFill>
                <a:latin typeface="Calibri"/>
                <a:ea typeface="Calibri"/>
                <a:cs typeface="Calibri"/>
              </a:defRPr>
            </a:lvl3pPr>
            <a:lvl4pPr>
              <a:buNone/>
              <a:defRPr sz="1800" b="0">
                <a:solidFill>
                  <a:srgbClr val="536772"/>
                </a:solidFill>
                <a:latin typeface="Calibri"/>
                <a:ea typeface="Calibri"/>
                <a:cs typeface="Calibri"/>
              </a:defRPr>
            </a:lvl4pPr>
            <a:lvl5pPr>
              <a:buNone/>
              <a:defRPr sz="1800" b="0">
                <a:solidFill>
                  <a:srgbClr val="536772"/>
                </a:solidFill>
                <a:latin typeface="Calibri"/>
                <a:ea typeface="Calibri"/>
                <a:cs typeface="Calibri"/>
              </a:defRPr>
            </a:lvl5pPr>
            <a:lvl6pPr>
              <a:buNone/>
              <a:defRPr sz="1800" b="0">
                <a:solidFill>
                  <a:srgbClr val="536772"/>
                </a:solidFill>
                <a:latin typeface="Calibri"/>
                <a:ea typeface="Calibri"/>
                <a:cs typeface="Calibri"/>
              </a:defRPr>
            </a:lvl6pPr>
            <a:lvl7pPr>
              <a:buNone/>
              <a:defRPr sz="1800" b="0">
                <a:solidFill>
                  <a:srgbClr val="536772"/>
                </a:solidFill>
                <a:latin typeface="Calibri"/>
                <a:ea typeface="Calibri"/>
                <a:cs typeface="Calibri"/>
              </a:defRPr>
            </a:lvl7pPr>
            <a:lvl8pPr>
              <a:buNone/>
              <a:defRPr sz="1800" b="0">
                <a:solidFill>
                  <a:srgbClr val="536772"/>
                </a:solidFill>
                <a:latin typeface="Calibri"/>
                <a:ea typeface="Calibri"/>
                <a:cs typeface="Calibri"/>
              </a:defRPr>
            </a:lvl8pPr>
            <a:lvl9pPr>
              <a:buNone/>
              <a:defRPr sz="1800" b="0">
                <a:solidFill>
                  <a:srgbClr val="536772"/>
                </a:solidFill>
                <a:latin typeface="Calibri"/>
                <a:ea typeface="Calibri"/>
                <a:cs typeface="Calibri"/>
              </a:defRPr>
            </a:lvl9pPr>
          </a:lstStyle>
          <a:p xmlns:a="http://schemas.openxmlformats.org/drawingml/2006/main">
            <a:pPr>
              <a:buNone/>
              <a:defRPr sz="1800" b="0">
                <a:solidFill>
                  <a:srgbClr val="536772"/>
                </a:solidFill>
                <a:latin typeface="Calibri"/>
                <a:ea typeface="Calibri"/>
                <a:cs typeface="Calibri"/>
              </a:defRPr>
            </a:pPr>
            <a:r>
              <a:rPr sz="1800" b="0">
                <a:solidFill>
                  <a:srgbClr val="536772"/>
                </a:solidFill>
                <a:latin typeface="Calibri"/>
                <a:ea typeface="Calibri"/>
                <a:cs typeface="Calibri"/>
              </a:rPr>
              <a:t>Повний запит: L30_prompts.txt</a:t>
            </a:r>
          </a:p>
        </p:txBody>
      </p:sp>
      <p:sp>
        <p:nvSpPr>
          <p:cNvPr id="5" name="source-footer">
            <a:extLst xmlns:a="http://schemas.openxmlformats.org/drawingml/2006/main">
              <a:ext uri="{FF2B5EF4-FFF2-40B4-BE49-F238E27FC236}">
                <a16:creationId xmlns:a16="http://schemas.microsoft.com/office/drawing/2014/main" id="{6DBBE360-48C8-43CC-9B92-1D266705D6F4}"/>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30    Книга: с. 150    7–19 хв</a:t>
            </a:r>
          </a:p>
        </p:txBody>
      </p:sp>
      <p:sp>
        <p:nvSpPr>
          <p:cNvPr id="6" name="slide-number">
            <a:extLst xmlns:a="http://schemas.openxmlformats.org/drawingml/2006/main">
              <a:ext uri="{FF2B5EF4-FFF2-40B4-BE49-F238E27FC236}">
                <a16:creationId xmlns:a16="http://schemas.microsoft.com/office/drawing/2014/main" id="{B7F57EA9-2089-4639-9EF9-4D26436BB706}"/>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4 / 24</a:t>
            </a:r>
          </a:p>
        </p:txBody>
      </p:sp>
    </p:spTree>
    <p:extLst>
      <p:ext uri="{BB962C8B-B14F-4D97-AF65-F5344CB8AC3E}">
        <p14:creationId xmlns:p14="http://schemas.microsoft.com/office/powerpoint/2010/main" val="300307448"/>
      </p:ext>
    </p:extLst>
  </p:cSld>
</p:sld>
</file>

<file path=ppt/slides/slide5.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282BAC69-71F2-48FD-A291-0366B649FDE2}"/>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Підключення Google Drive</a:t>
            </a:r>
          </a:p>
        </p:txBody>
      </p:sp>
      <p:sp>
        <p:nvSpPr>
          <p:cNvPr id="2" name="step-number">
            <a:extLst xmlns:a="http://schemas.openxmlformats.org/drawingml/2006/main">
              <a:ext uri="{FF2B5EF4-FFF2-40B4-BE49-F238E27FC236}">
                <a16:creationId xmlns:a16="http://schemas.microsoft.com/office/drawing/2014/main" id="{6574B16B-FEEE-42DE-9CC0-792DB7D93F2C}"/>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D646793C-8EDA-48CE-BC60-5E60542F11CB}"/>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Настільний ChatGPT: Plugins → Google Drive → +.</a:t>
            </a:r>
          </a:p>
        </p:txBody>
      </p:sp>
      <p:sp>
        <p:nvSpPr>
          <p:cNvPr id="4" name="step-number">
            <a:extLst xmlns:a="http://schemas.openxmlformats.org/drawingml/2006/main">
              <a:ext uri="{FF2B5EF4-FFF2-40B4-BE49-F238E27FC236}">
                <a16:creationId xmlns:a16="http://schemas.microsoft.com/office/drawing/2014/main" id="{60585399-3CE8-4C80-BD43-45FF36E0EB19}"/>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81865FF2-8D21-41B4-8925-0C7A8F867D76}"/>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Виберіть запис, у якому створено документ.</a:t>
            </a:r>
          </a:p>
        </p:txBody>
      </p:sp>
      <p:sp>
        <p:nvSpPr>
          <p:cNvPr id="6" name="step-number">
            <a:extLst xmlns:a="http://schemas.openxmlformats.org/drawingml/2006/main">
              <a:ext uri="{FF2B5EF4-FFF2-40B4-BE49-F238E27FC236}">
                <a16:creationId xmlns:a16="http://schemas.microsoft.com/office/drawing/2014/main" id="{2C6AD51C-40CC-4741-9475-3BEB0273C422}"/>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3939FBB7-6497-4CD6-BDF7-82A76AE8643C}"/>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Прочитайте права: підтвердьте, якщо згодні, або скасуйте підключення.</a:t>
            </a:r>
          </a:p>
        </p:txBody>
      </p:sp>
      <p:sp>
        <p:nvSpPr>
          <p:cNvPr id="8" name="step-number">
            <a:extLst xmlns:a="http://schemas.openxmlformats.org/drawingml/2006/main">
              <a:ext uri="{FF2B5EF4-FFF2-40B4-BE49-F238E27FC236}">
                <a16:creationId xmlns:a16="http://schemas.microsoft.com/office/drawing/2014/main" id="{9B023A12-0695-4D30-96BB-577CB5A5B510}"/>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41FA3BB3-8EEB-4DA6-9478-22C17116B4A8}"/>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У новій розмові Work введіть @ і виберіть Google Drive.</a:t>
            </a:r>
          </a:p>
        </p:txBody>
      </p:sp>
      <p:sp>
        <p:nvSpPr>
          <p:cNvPr id="10" name="source-footer">
            <a:extLst xmlns:a="http://schemas.openxmlformats.org/drawingml/2006/main">
              <a:ext uri="{FF2B5EF4-FFF2-40B4-BE49-F238E27FC236}">
                <a16:creationId xmlns:a16="http://schemas.microsoft.com/office/drawing/2014/main" id="{D08A9613-0938-4EE2-A941-3D8ED4E0D114}"/>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30    Книга: с. 150    19–34 хв</a:t>
            </a:r>
          </a:p>
        </p:txBody>
      </p:sp>
      <p:sp>
        <p:nvSpPr>
          <p:cNvPr id="11" name="slide-number">
            <a:extLst xmlns:a="http://schemas.openxmlformats.org/drawingml/2006/main">
              <a:ext uri="{FF2B5EF4-FFF2-40B4-BE49-F238E27FC236}">
                <a16:creationId xmlns:a16="http://schemas.microsoft.com/office/drawing/2014/main" id="{8117E83B-BBCC-4E2E-9508-A4508745F6E6}"/>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5 / 24</a:t>
            </a:r>
          </a:p>
        </p:txBody>
      </p:sp>
    </p:spTree>
    <p:extLst>
      <p:ext uri="{BB962C8B-B14F-4D97-AF65-F5344CB8AC3E}">
        <p14:creationId xmlns:p14="http://schemas.microsoft.com/office/powerpoint/2010/main" val="177021566"/>
      </p:ext>
    </p:extLst>
  </p:cSld>
</p:sld>
</file>

<file path=ppt/slides/slide6.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C8832F66-E7F4-4E2D-9F52-2B2E8571C9A6}"/>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Частина запиту: читання плану</a:t>
            </a:r>
          </a:p>
        </p:txBody>
      </p:sp>
      <p:sp>
        <p:nvSpPr>
          <p:cNvPr id="2" name="prompt">
            <a:extLst xmlns:a="http://schemas.openxmlformats.org/drawingml/2006/main">
              <a:ext uri="{FF2B5EF4-FFF2-40B4-BE49-F238E27FC236}">
                <a16:creationId xmlns:a16="http://schemas.microsoft.com/office/drawing/2014/main" id="{ED938834-68BE-44B2-BE60-955C2D8840E5}"/>
              </a:ext>
            </a:extLst>
          </p:cNvPr>
          <p:cNvSpPr>
            <a:spLocks xmlns:a="http://schemas.openxmlformats.org/drawingml/2006/main" noGrp="1"/>
          </p:cNvSpPr>
          <p:nvPr/>
        </p:nvSpPr>
        <p:spPr>
          <a:xfrm xmlns:a="http://schemas.openxmlformats.org/drawingml/2006/main">
            <a:off x="609600" y="1809750"/>
            <a:ext cx="10972800" cy="3371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93342"/>
                </a:solidFill>
                <a:latin typeface="Consolas"/>
                <a:ea typeface="Consolas"/>
                <a:cs typeface="Consolas"/>
              </a:defRPr>
            </a:defPPr>
            <a:lvl1pPr>
              <a:buNone/>
              <a:defRPr sz="2400" b="0">
                <a:solidFill>
                  <a:srgbClr val="193342"/>
                </a:solidFill>
                <a:latin typeface="Consolas"/>
                <a:ea typeface="Consolas"/>
                <a:cs typeface="Consolas"/>
              </a:defRPr>
            </a:lvl1pPr>
            <a:lvl2pPr>
              <a:buNone/>
              <a:defRPr sz="2400" b="0">
                <a:solidFill>
                  <a:srgbClr val="193342"/>
                </a:solidFill>
                <a:latin typeface="Consolas"/>
                <a:ea typeface="Consolas"/>
                <a:cs typeface="Consolas"/>
              </a:defRPr>
            </a:lvl2pPr>
            <a:lvl3pPr>
              <a:buNone/>
              <a:defRPr sz="2400" b="0">
                <a:solidFill>
                  <a:srgbClr val="193342"/>
                </a:solidFill>
                <a:latin typeface="Consolas"/>
                <a:ea typeface="Consolas"/>
                <a:cs typeface="Consolas"/>
              </a:defRPr>
            </a:lvl3pPr>
            <a:lvl4pPr>
              <a:buNone/>
              <a:defRPr sz="2400" b="0">
                <a:solidFill>
                  <a:srgbClr val="193342"/>
                </a:solidFill>
                <a:latin typeface="Consolas"/>
                <a:ea typeface="Consolas"/>
                <a:cs typeface="Consolas"/>
              </a:defRPr>
            </a:lvl4pPr>
            <a:lvl5pPr>
              <a:buNone/>
              <a:defRPr sz="2400" b="0">
                <a:solidFill>
                  <a:srgbClr val="193342"/>
                </a:solidFill>
                <a:latin typeface="Consolas"/>
                <a:ea typeface="Consolas"/>
                <a:cs typeface="Consolas"/>
              </a:defRPr>
            </a:lvl5pPr>
            <a:lvl6pPr>
              <a:buNone/>
              <a:defRPr sz="2400" b="0">
                <a:solidFill>
                  <a:srgbClr val="193342"/>
                </a:solidFill>
                <a:latin typeface="Consolas"/>
                <a:ea typeface="Consolas"/>
                <a:cs typeface="Consolas"/>
              </a:defRPr>
            </a:lvl6pPr>
            <a:lvl7pPr>
              <a:buNone/>
              <a:defRPr sz="2400" b="0">
                <a:solidFill>
                  <a:srgbClr val="193342"/>
                </a:solidFill>
                <a:latin typeface="Consolas"/>
                <a:ea typeface="Consolas"/>
                <a:cs typeface="Consolas"/>
              </a:defRPr>
            </a:lvl7pPr>
            <a:lvl8pPr>
              <a:buNone/>
              <a:defRPr sz="2400" b="0">
                <a:solidFill>
                  <a:srgbClr val="193342"/>
                </a:solidFill>
                <a:latin typeface="Consolas"/>
                <a:ea typeface="Consolas"/>
                <a:cs typeface="Consolas"/>
              </a:defRPr>
            </a:lvl8pPr>
            <a:lvl9pPr>
              <a:buNone/>
              <a:defRPr sz="2400" b="0">
                <a:solidFill>
                  <a:srgbClr val="193342"/>
                </a:solidFill>
                <a:latin typeface="Consolas"/>
                <a:ea typeface="Consolas"/>
                <a:cs typeface="Consolas"/>
              </a:defRPr>
            </a:lvl9pPr>
          </a:lstStyle>
          <a:p xmlns:a="http://schemas.openxmlformats.org/drawingml/2006/main">
            <a:pPr>
              <a:buNone/>
              <a:defRPr sz="2400" b="0">
                <a:solidFill>
                  <a:srgbClr val="193342"/>
                </a:solidFill>
                <a:latin typeface="Consolas"/>
                <a:ea typeface="Consolas"/>
                <a:cs typeface="Consolas"/>
              </a:defRPr>
            </a:pPr>
            <a:r>
              <a:rPr sz="2400" b="0">
                <a:solidFill>
                  <a:srgbClr val="193342"/>
                </a:solidFill>
                <a:latin typeface="Consolas"/>
                <a:ea typeface="Consolas"/>
                <a:cs typeface="Consolas"/>
              </a:rPr>
              <a:t>Знайди в моєму Google Drive документ AI-practice-plan. Прочитай його й поверни три пари «день — завдання» та посилання на документ. Не змінюй документ і не створюй подій календаря. Якщо знайдеш кілька однойменних документів, спершу покажи їхні посилання.</a:t>
            </a:r>
          </a:p>
        </p:txBody>
      </p:sp>
      <p:sp>
        <p:nvSpPr>
          <p:cNvPr id="3" name="copy-source">
            <a:extLst xmlns:a="http://schemas.openxmlformats.org/drawingml/2006/main">
              <a:ext uri="{FF2B5EF4-FFF2-40B4-BE49-F238E27FC236}">
                <a16:creationId xmlns:a16="http://schemas.microsoft.com/office/drawing/2014/main" id="{CEB5D056-7EF4-44AE-9A19-9CF22A2C1A3C}"/>
              </a:ext>
            </a:extLst>
          </p:cNvPr>
          <p:cNvSpPr>
            <a:spLocks xmlns:a="http://schemas.openxmlformats.org/drawingml/2006/main" noGrp="1"/>
          </p:cNvSpPr>
          <p:nvPr/>
        </p:nvSpPr>
        <p:spPr>
          <a:xfrm xmlns:a="http://schemas.openxmlformats.org/drawingml/2006/main">
            <a:off x="609600" y="6019800"/>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536772"/>
                </a:solidFill>
                <a:latin typeface="Calibri"/>
                <a:ea typeface="Calibri"/>
                <a:cs typeface="Calibri"/>
              </a:defRPr>
            </a:defPPr>
            <a:lvl1pPr>
              <a:buNone/>
              <a:defRPr sz="1800" b="0">
                <a:solidFill>
                  <a:srgbClr val="536772"/>
                </a:solidFill>
                <a:latin typeface="Calibri"/>
                <a:ea typeface="Calibri"/>
                <a:cs typeface="Calibri"/>
              </a:defRPr>
            </a:lvl1pPr>
            <a:lvl2pPr>
              <a:buNone/>
              <a:defRPr sz="1800" b="0">
                <a:solidFill>
                  <a:srgbClr val="536772"/>
                </a:solidFill>
                <a:latin typeface="Calibri"/>
                <a:ea typeface="Calibri"/>
                <a:cs typeface="Calibri"/>
              </a:defRPr>
            </a:lvl2pPr>
            <a:lvl3pPr>
              <a:buNone/>
              <a:defRPr sz="1800" b="0">
                <a:solidFill>
                  <a:srgbClr val="536772"/>
                </a:solidFill>
                <a:latin typeface="Calibri"/>
                <a:ea typeface="Calibri"/>
                <a:cs typeface="Calibri"/>
              </a:defRPr>
            </a:lvl3pPr>
            <a:lvl4pPr>
              <a:buNone/>
              <a:defRPr sz="1800" b="0">
                <a:solidFill>
                  <a:srgbClr val="536772"/>
                </a:solidFill>
                <a:latin typeface="Calibri"/>
                <a:ea typeface="Calibri"/>
                <a:cs typeface="Calibri"/>
              </a:defRPr>
            </a:lvl4pPr>
            <a:lvl5pPr>
              <a:buNone/>
              <a:defRPr sz="1800" b="0">
                <a:solidFill>
                  <a:srgbClr val="536772"/>
                </a:solidFill>
                <a:latin typeface="Calibri"/>
                <a:ea typeface="Calibri"/>
                <a:cs typeface="Calibri"/>
              </a:defRPr>
            </a:lvl5pPr>
            <a:lvl6pPr>
              <a:buNone/>
              <a:defRPr sz="1800" b="0">
                <a:solidFill>
                  <a:srgbClr val="536772"/>
                </a:solidFill>
                <a:latin typeface="Calibri"/>
                <a:ea typeface="Calibri"/>
                <a:cs typeface="Calibri"/>
              </a:defRPr>
            </a:lvl6pPr>
            <a:lvl7pPr>
              <a:buNone/>
              <a:defRPr sz="1800" b="0">
                <a:solidFill>
                  <a:srgbClr val="536772"/>
                </a:solidFill>
                <a:latin typeface="Calibri"/>
                <a:ea typeface="Calibri"/>
                <a:cs typeface="Calibri"/>
              </a:defRPr>
            </a:lvl7pPr>
            <a:lvl8pPr>
              <a:buNone/>
              <a:defRPr sz="1800" b="0">
                <a:solidFill>
                  <a:srgbClr val="536772"/>
                </a:solidFill>
                <a:latin typeface="Calibri"/>
                <a:ea typeface="Calibri"/>
                <a:cs typeface="Calibri"/>
              </a:defRPr>
            </a:lvl8pPr>
            <a:lvl9pPr>
              <a:buNone/>
              <a:defRPr sz="1800" b="0">
                <a:solidFill>
                  <a:srgbClr val="536772"/>
                </a:solidFill>
                <a:latin typeface="Calibri"/>
                <a:ea typeface="Calibri"/>
                <a:cs typeface="Calibri"/>
              </a:defRPr>
            </a:lvl9pPr>
          </a:lstStyle>
          <a:p xmlns:a="http://schemas.openxmlformats.org/drawingml/2006/main">
            <a:pPr>
              <a:buNone/>
              <a:defRPr sz="1800" b="0">
                <a:solidFill>
                  <a:srgbClr val="536772"/>
                </a:solidFill>
                <a:latin typeface="Calibri"/>
                <a:ea typeface="Calibri"/>
                <a:cs typeface="Calibri"/>
              </a:defRPr>
            </a:pPr>
            <a:r>
              <a:rPr sz="1800" b="0">
                <a:solidFill>
                  <a:srgbClr val="536772"/>
                </a:solidFill>
                <a:latin typeface="Calibri"/>
                <a:ea typeface="Calibri"/>
                <a:cs typeface="Calibri"/>
              </a:rPr>
              <a:t>Повний запит: L30_prompts.txt</a:t>
            </a:r>
          </a:p>
        </p:txBody>
      </p:sp>
      <p:sp>
        <p:nvSpPr>
          <p:cNvPr id="4" name="source-footer">
            <a:extLst xmlns:a="http://schemas.openxmlformats.org/drawingml/2006/main">
              <a:ext uri="{FF2B5EF4-FFF2-40B4-BE49-F238E27FC236}">
                <a16:creationId xmlns:a16="http://schemas.microsoft.com/office/drawing/2014/main" id="{D129CA13-CC85-40A3-B68F-AF301885F80A}"/>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30    Книга: с. 150    19–34 хв</a:t>
            </a:r>
          </a:p>
        </p:txBody>
      </p:sp>
      <p:sp>
        <p:nvSpPr>
          <p:cNvPr id="5" name="slide-number">
            <a:extLst xmlns:a="http://schemas.openxmlformats.org/drawingml/2006/main">
              <a:ext uri="{FF2B5EF4-FFF2-40B4-BE49-F238E27FC236}">
                <a16:creationId xmlns:a16="http://schemas.microsoft.com/office/drawing/2014/main" id="{8A7526C9-4B2F-4E36-85DF-A2D5BF5BE730}"/>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6 / 24</a:t>
            </a:r>
          </a:p>
        </p:txBody>
      </p:sp>
    </p:spTree>
    <p:extLst>
      <p:ext uri="{BB962C8B-B14F-4D97-AF65-F5344CB8AC3E}">
        <p14:creationId xmlns:p14="http://schemas.microsoft.com/office/powerpoint/2010/main" val="1129172655"/>
      </p:ext>
    </p:extLst>
  </p:cSld>
</p:sld>
</file>

<file path=ppt/slides/slide7.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FD2C875F-4856-47AD-B5DE-D7097D6BCF76}"/>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Ручна гілка без підключення</a:t>
            </a:r>
          </a:p>
        </p:txBody>
      </p:sp>
      <p:sp>
        <p:nvSpPr>
          <p:cNvPr id="2" name="prompt">
            <a:extLst xmlns:a="http://schemas.openxmlformats.org/drawingml/2006/main">
              <a:ext uri="{FF2B5EF4-FFF2-40B4-BE49-F238E27FC236}">
                <a16:creationId xmlns:a16="http://schemas.microsoft.com/office/drawing/2014/main" id="{1C069734-7E58-4455-9E78-5FFF5C0BF5E9}"/>
              </a:ext>
            </a:extLst>
          </p:cNvPr>
          <p:cNvSpPr>
            <a:spLocks xmlns:a="http://schemas.openxmlformats.org/drawingml/2006/main" noGrp="1"/>
          </p:cNvSpPr>
          <p:nvPr/>
        </p:nvSpPr>
        <p:spPr>
          <a:xfrm xmlns:a="http://schemas.openxmlformats.org/drawingml/2006/main">
            <a:off x="609600" y="1809750"/>
            <a:ext cx="10972800" cy="3371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93342"/>
                </a:solidFill>
                <a:latin typeface="Consolas"/>
                <a:ea typeface="Consolas"/>
                <a:cs typeface="Consolas"/>
              </a:defRPr>
            </a:defPPr>
            <a:lvl1pPr>
              <a:buNone/>
              <a:defRPr sz="2400" b="0">
                <a:solidFill>
                  <a:srgbClr val="193342"/>
                </a:solidFill>
                <a:latin typeface="Consolas"/>
                <a:ea typeface="Consolas"/>
                <a:cs typeface="Consolas"/>
              </a:defRPr>
            </a:lvl1pPr>
            <a:lvl2pPr>
              <a:buNone/>
              <a:defRPr sz="2400" b="0">
                <a:solidFill>
                  <a:srgbClr val="193342"/>
                </a:solidFill>
                <a:latin typeface="Consolas"/>
                <a:ea typeface="Consolas"/>
                <a:cs typeface="Consolas"/>
              </a:defRPr>
            </a:lvl2pPr>
            <a:lvl3pPr>
              <a:buNone/>
              <a:defRPr sz="2400" b="0">
                <a:solidFill>
                  <a:srgbClr val="193342"/>
                </a:solidFill>
                <a:latin typeface="Consolas"/>
                <a:ea typeface="Consolas"/>
                <a:cs typeface="Consolas"/>
              </a:defRPr>
            </a:lvl3pPr>
            <a:lvl4pPr>
              <a:buNone/>
              <a:defRPr sz="2400" b="0">
                <a:solidFill>
                  <a:srgbClr val="193342"/>
                </a:solidFill>
                <a:latin typeface="Consolas"/>
                <a:ea typeface="Consolas"/>
                <a:cs typeface="Consolas"/>
              </a:defRPr>
            </a:lvl4pPr>
            <a:lvl5pPr>
              <a:buNone/>
              <a:defRPr sz="2400" b="0">
                <a:solidFill>
                  <a:srgbClr val="193342"/>
                </a:solidFill>
                <a:latin typeface="Consolas"/>
                <a:ea typeface="Consolas"/>
                <a:cs typeface="Consolas"/>
              </a:defRPr>
            </a:lvl5pPr>
            <a:lvl6pPr>
              <a:buNone/>
              <a:defRPr sz="2400" b="0">
                <a:solidFill>
                  <a:srgbClr val="193342"/>
                </a:solidFill>
                <a:latin typeface="Consolas"/>
                <a:ea typeface="Consolas"/>
                <a:cs typeface="Consolas"/>
              </a:defRPr>
            </a:lvl6pPr>
            <a:lvl7pPr>
              <a:buNone/>
              <a:defRPr sz="2400" b="0">
                <a:solidFill>
                  <a:srgbClr val="193342"/>
                </a:solidFill>
                <a:latin typeface="Consolas"/>
                <a:ea typeface="Consolas"/>
                <a:cs typeface="Consolas"/>
              </a:defRPr>
            </a:lvl7pPr>
            <a:lvl8pPr>
              <a:buNone/>
              <a:defRPr sz="2400" b="0">
                <a:solidFill>
                  <a:srgbClr val="193342"/>
                </a:solidFill>
                <a:latin typeface="Consolas"/>
                <a:ea typeface="Consolas"/>
                <a:cs typeface="Consolas"/>
              </a:defRPr>
            </a:lvl8pPr>
            <a:lvl9pPr>
              <a:buNone/>
              <a:defRPr sz="2400" b="0">
                <a:solidFill>
                  <a:srgbClr val="193342"/>
                </a:solidFill>
                <a:latin typeface="Consolas"/>
                <a:ea typeface="Consolas"/>
                <a:cs typeface="Consolas"/>
              </a:defRPr>
            </a:lvl9pPr>
          </a:lstStyle>
          <a:p xmlns:a="http://schemas.openxmlformats.org/drawingml/2006/main">
            <a:pPr>
              <a:buNone/>
              <a:defRPr sz="2400" b="0">
                <a:solidFill>
                  <a:srgbClr val="193342"/>
                </a:solidFill>
                <a:latin typeface="Consolas"/>
                <a:ea typeface="Consolas"/>
                <a:cs typeface="Consolas"/>
              </a:defRPr>
            </a:pPr>
            <a:r>
              <a:rPr sz="2400" b="0">
                <a:solidFill>
                  <a:srgbClr val="193342"/>
                </a:solidFill>
                <a:latin typeface="Consolas"/>
                <a:ea typeface="Consolas"/>
                <a:cs typeface="Consolas"/>
              </a:rPr>
              <a:t>З цього тексту поверни три пари «день — завдання», нічого не додаючи.</a:t>
            </a:r>
          </a:p>
        </p:txBody>
      </p:sp>
      <p:sp>
        <p:nvSpPr>
          <p:cNvPr id="3" name="prompt-context">
            <a:extLst xmlns:a="http://schemas.openxmlformats.org/drawingml/2006/main">
              <a:ext uri="{FF2B5EF4-FFF2-40B4-BE49-F238E27FC236}">
                <a16:creationId xmlns:a16="http://schemas.microsoft.com/office/drawing/2014/main" id="{CBB8E83C-E307-4691-B9BB-D929D62857D6}"/>
              </a:ext>
            </a:extLst>
          </p:cNvPr>
          <p:cNvSpPr>
            <a:spLocks xmlns:a="http://schemas.openxmlformats.org/drawingml/2006/main" noGrp="1"/>
          </p:cNvSpPr>
          <p:nvPr/>
        </p:nvSpPr>
        <p:spPr>
          <a:xfrm xmlns:a="http://schemas.openxmlformats.org/drawingml/2006/main">
            <a:off x="609600" y="521970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193342"/>
                </a:solidFill>
                <a:latin typeface="Calibri"/>
                <a:ea typeface="Calibri"/>
                <a:cs typeface="Calibri"/>
              </a:defRPr>
            </a:defPPr>
            <a:lvl1pPr>
              <a:buNone/>
              <a:defRPr sz="2250" b="0">
                <a:solidFill>
                  <a:srgbClr val="193342"/>
                </a:solidFill>
                <a:latin typeface="Calibri"/>
                <a:ea typeface="Calibri"/>
                <a:cs typeface="Calibri"/>
              </a:defRPr>
            </a:lvl1pPr>
            <a:lvl2pPr>
              <a:buNone/>
              <a:defRPr sz="2250" b="0">
                <a:solidFill>
                  <a:srgbClr val="193342"/>
                </a:solidFill>
                <a:latin typeface="Calibri"/>
                <a:ea typeface="Calibri"/>
                <a:cs typeface="Calibri"/>
              </a:defRPr>
            </a:lvl2pPr>
            <a:lvl3pPr>
              <a:buNone/>
              <a:defRPr sz="2250" b="0">
                <a:solidFill>
                  <a:srgbClr val="193342"/>
                </a:solidFill>
                <a:latin typeface="Calibri"/>
                <a:ea typeface="Calibri"/>
                <a:cs typeface="Calibri"/>
              </a:defRPr>
            </a:lvl3pPr>
            <a:lvl4pPr>
              <a:buNone/>
              <a:defRPr sz="2250" b="0">
                <a:solidFill>
                  <a:srgbClr val="193342"/>
                </a:solidFill>
                <a:latin typeface="Calibri"/>
                <a:ea typeface="Calibri"/>
                <a:cs typeface="Calibri"/>
              </a:defRPr>
            </a:lvl4pPr>
            <a:lvl5pPr>
              <a:buNone/>
              <a:defRPr sz="2250" b="0">
                <a:solidFill>
                  <a:srgbClr val="193342"/>
                </a:solidFill>
                <a:latin typeface="Calibri"/>
                <a:ea typeface="Calibri"/>
                <a:cs typeface="Calibri"/>
              </a:defRPr>
            </a:lvl5pPr>
            <a:lvl6pPr>
              <a:buNone/>
              <a:defRPr sz="2250" b="0">
                <a:solidFill>
                  <a:srgbClr val="193342"/>
                </a:solidFill>
                <a:latin typeface="Calibri"/>
                <a:ea typeface="Calibri"/>
                <a:cs typeface="Calibri"/>
              </a:defRPr>
            </a:lvl6pPr>
            <a:lvl7pPr>
              <a:buNone/>
              <a:defRPr sz="2250" b="0">
                <a:solidFill>
                  <a:srgbClr val="193342"/>
                </a:solidFill>
                <a:latin typeface="Calibri"/>
                <a:ea typeface="Calibri"/>
                <a:cs typeface="Calibri"/>
              </a:defRPr>
            </a:lvl7pPr>
            <a:lvl8pPr>
              <a:buNone/>
              <a:defRPr sz="2250" b="0">
                <a:solidFill>
                  <a:srgbClr val="193342"/>
                </a:solidFill>
                <a:latin typeface="Calibri"/>
                <a:ea typeface="Calibri"/>
                <a:cs typeface="Calibri"/>
              </a:defRPr>
            </a:lvl8pPr>
            <a:lvl9pPr>
              <a:buNone/>
              <a:defRPr sz="2250" b="0">
                <a:solidFill>
                  <a:srgbClr val="193342"/>
                </a:solidFill>
                <a:latin typeface="Calibri"/>
                <a:ea typeface="Calibri"/>
                <a:cs typeface="Calibri"/>
              </a:defRPr>
            </a:lvl9pPr>
          </a:lstStyle>
          <a:p xmlns:a="http://schemas.openxmlformats.org/drawingml/2006/main">
            <a:pPr>
              <a:buNone/>
              <a:defRPr sz="2250" b="0">
                <a:solidFill>
                  <a:srgbClr val="193342"/>
                </a:solidFill>
                <a:latin typeface="Calibri"/>
                <a:ea typeface="Calibri"/>
                <a:cs typeface="Calibri"/>
              </a:defRPr>
            </a:pPr>
            <a:r>
              <a:rPr sz="2250" b="0">
                <a:solidFill>
                  <a:srgbClr val="193342"/>
                </a:solidFill>
                <a:latin typeface="Calibri"/>
                <a:ea typeface="Calibri"/>
                <a:cs typeface="Calibri"/>
              </a:rPr>
              <a:t>У Chat вставте три рядки AI-practice-plan разом із запитом.</a:t>
            </a:r>
          </a:p>
          <a:p xmlns:a="http://schemas.openxmlformats.org/drawingml/2006/main">
            <a:pPr>
              <a:buNone/>
              <a:defRPr sz="2250" b="0">
                <a:solidFill>
                  <a:srgbClr val="193342"/>
                </a:solidFill>
                <a:latin typeface="Calibri"/>
                <a:ea typeface="Calibri"/>
                <a:cs typeface="Calibri"/>
              </a:defRPr>
            </a:pPr>
            <a:r>
              <a:rPr sz="2250" b="0">
                <a:solidFill>
                  <a:srgbClr val="193342"/>
                </a:solidFill>
                <a:latin typeface="Calibri"/>
                <a:ea typeface="Calibri"/>
                <a:cs typeface="Calibri"/>
              </a:rPr>
              <a:t>Звірте відповідь із початковими рядками.</a:t>
            </a:r>
          </a:p>
        </p:txBody>
      </p:sp>
      <p:sp>
        <p:nvSpPr>
          <p:cNvPr id="4" name="copy-source">
            <a:extLst xmlns:a="http://schemas.openxmlformats.org/drawingml/2006/main">
              <a:ext uri="{FF2B5EF4-FFF2-40B4-BE49-F238E27FC236}">
                <a16:creationId xmlns:a16="http://schemas.microsoft.com/office/drawing/2014/main" id="{C8B24021-30F6-42C0-824E-BB191AD3300F}"/>
              </a:ext>
            </a:extLst>
          </p:cNvPr>
          <p:cNvSpPr>
            <a:spLocks xmlns:a="http://schemas.openxmlformats.org/drawingml/2006/main" noGrp="1"/>
          </p:cNvSpPr>
          <p:nvPr/>
        </p:nvSpPr>
        <p:spPr>
          <a:xfrm xmlns:a="http://schemas.openxmlformats.org/drawingml/2006/main">
            <a:off x="609600" y="6019800"/>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536772"/>
                </a:solidFill>
                <a:latin typeface="Calibri"/>
                <a:ea typeface="Calibri"/>
                <a:cs typeface="Calibri"/>
              </a:defRPr>
            </a:defPPr>
            <a:lvl1pPr>
              <a:buNone/>
              <a:defRPr sz="1800" b="0">
                <a:solidFill>
                  <a:srgbClr val="536772"/>
                </a:solidFill>
                <a:latin typeface="Calibri"/>
                <a:ea typeface="Calibri"/>
                <a:cs typeface="Calibri"/>
              </a:defRPr>
            </a:lvl1pPr>
            <a:lvl2pPr>
              <a:buNone/>
              <a:defRPr sz="1800" b="0">
                <a:solidFill>
                  <a:srgbClr val="536772"/>
                </a:solidFill>
                <a:latin typeface="Calibri"/>
                <a:ea typeface="Calibri"/>
                <a:cs typeface="Calibri"/>
              </a:defRPr>
            </a:lvl2pPr>
            <a:lvl3pPr>
              <a:buNone/>
              <a:defRPr sz="1800" b="0">
                <a:solidFill>
                  <a:srgbClr val="536772"/>
                </a:solidFill>
                <a:latin typeface="Calibri"/>
                <a:ea typeface="Calibri"/>
                <a:cs typeface="Calibri"/>
              </a:defRPr>
            </a:lvl3pPr>
            <a:lvl4pPr>
              <a:buNone/>
              <a:defRPr sz="1800" b="0">
                <a:solidFill>
                  <a:srgbClr val="536772"/>
                </a:solidFill>
                <a:latin typeface="Calibri"/>
                <a:ea typeface="Calibri"/>
                <a:cs typeface="Calibri"/>
              </a:defRPr>
            </a:lvl4pPr>
            <a:lvl5pPr>
              <a:buNone/>
              <a:defRPr sz="1800" b="0">
                <a:solidFill>
                  <a:srgbClr val="536772"/>
                </a:solidFill>
                <a:latin typeface="Calibri"/>
                <a:ea typeface="Calibri"/>
                <a:cs typeface="Calibri"/>
              </a:defRPr>
            </a:lvl5pPr>
            <a:lvl6pPr>
              <a:buNone/>
              <a:defRPr sz="1800" b="0">
                <a:solidFill>
                  <a:srgbClr val="536772"/>
                </a:solidFill>
                <a:latin typeface="Calibri"/>
                <a:ea typeface="Calibri"/>
                <a:cs typeface="Calibri"/>
              </a:defRPr>
            </a:lvl6pPr>
            <a:lvl7pPr>
              <a:buNone/>
              <a:defRPr sz="1800" b="0">
                <a:solidFill>
                  <a:srgbClr val="536772"/>
                </a:solidFill>
                <a:latin typeface="Calibri"/>
                <a:ea typeface="Calibri"/>
                <a:cs typeface="Calibri"/>
              </a:defRPr>
            </a:lvl7pPr>
            <a:lvl8pPr>
              <a:buNone/>
              <a:defRPr sz="1800" b="0">
                <a:solidFill>
                  <a:srgbClr val="536772"/>
                </a:solidFill>
                <a:latin typeface="Calibri"/>
                <a:ea typeface="Calibri"/>
                <a:cs typeface="Calibri"/>
              </a:defRPr>
            </a:lvl8pPr>
            <a:lvl9pPr>
              <a:buNone/>
              <a:defRPr sz="1800" b="0">
                <a:solidFill>
                  <a:srgbClr val="536772"/>
                </a:solidFill>
                <a:latin typeface="Calibri"/>
                <a:ea typeface="Calibri"/>
                <a:cs typeface="Calibri"/>
              </a:defRPr>
            </a:lvl9pPr>
          </a:lstStyle>
          <a:p xmlns:a="http://schemas.openxmlformats.org/drawingml/2006/main">
            <a:pPr>
              <a:buNone/>
              <a:defRPr sz="1800" b="0">
                <a:solidFill>
                  <a:srgbClr val="536772"/>
                </a:solidFill>
                <a:latin typeface="Calibri"/>
                <a:ea typeface="Calibri"/>
                <a:cs typeface="Calibri"/>
              </a:defRPr>
            </a:pPr>
            <a:r>
              <a:rPr sz="1800" b="0">
                <a:solidFill>
                  <a:srgbClr val="536772"/>
                </a:solidFill>
                <a:latin typeface="Calibri"/>
                <a:ea typeface="Calibri"/>
                <a:cs typeface="Calibri"/>
              </a:rPr>
              <a:t>Повний запит: L30_prompts.txt</a:t>
            </a:r>
          </a:p>
        </p:txBody>
      </p:sp>
      <p:sp>
        <p:nvSpPr>
          <p:cNvPr id="5" name="source-footer">
            <a:extLst xmlns:a="http://schemas.openxmlformats.org/drawingml/2006/main">
              <a:ext uri="{FF2B5EF4-FFF2-40B4-BE49-F238E27FC236}">
                <a16:creationId xmlns:a16="http://schemas.microsoft.com/office/drawing/2014/main" id="{58024947-E394-48AB-9208-3641991D945F}"/>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30    Книга: с. 150    19–34 хв</a:t>
            </a:r>
          </a:p>
        </p:txBody>
      </p:sp>
      <p:sp>
        <p:nvSpPr>
          <p:cNvPr id="6" name="slide-number">
            <a:extLst xmlns:a="http://schemas.openxmlformats.org/drawingml/2006/main">
              <a:ext uri="{FF2B5EF4-FFF2-40B4-BE49-F238E27FC236}">
                <a16:creationId xmlns:a16="http://schemas.microsoft.com/office/drawing/2014/main" id="{E154D885-BC36-4C67-86A8-4F21DD41B302}"/>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7 / 24</a:t>
            </a:r>
          </a:p>
        </p:txBody>
      </p:sp>
    </p:spTree>
    <p:extLst>
      <p:ext uri="{BB962C8B-B14F-4D97-AF65-F5344CB8AC3E}">
        <p14:creationId xmlns:p14="http://schemas.microsoft.com/office/powerpoint/2010/main" val="705525191"/>
      </p:ext>
    </p:extLst>
  </p:cSld>
</p:sld>
</file>

<file path=ppt/slides/slide8.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B632064D-0902-4651-AB7E-0E0E103E278B}"/>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Перевірений результат у drive-check.txt (1/2)</a:t>
            </a:r>
          </a:p>
        </p:txBody>
      </p:sp>
      <p:pic>
        <p:nvPicPr>
          <p:cNvPr id="2" name="">
            <a:extLst xmlns:a="http://schemas.openxmlformats.org/drawingml/2006/main">
              <a:ext uri="{FF2B5EF4-FFF2-40B4-BE49-F238E27FC236}">
                <a16:creationId xmlns:a16="http://schemas.microsoft.com/office/drawing/2014/main" id="{EF051C23-B5FD-42D2-9BA7-747F5B5A3DE0}"/>
              </a:ext>
            </a:extLst>
          </p:cNvPr>
          <p:cNvPicPr>
            <a:picLocks xmlns:a="http://schemas.openxmlformats.org/drawingml/2006/main" noChangeAspect="1"/>
          </p:cNvPicPr>
          <p:nvPr/>
        </p:nvPicPr>
        <p:blipFill>
          <a:blip xmlns:r="http://schemas.openxmlformats.org/officeDocument/2006/relationships" xmlns:a="http://schemas.openxmlformats.org/drawingml/2006/main" r:embed="R2a8b19d952984875"/>
          <a:srcRect xmlns:a="http://schemas.openxmlformats.org/drawingml/2006/main" l="2433" t="0" r="2433" b="50896"/>
          <a:stretch xmlns:a="http://schemas.openxmlformats.org/drawingml/2006/main"/>
        </p:blipFill>
        <p:spPr>
          <a:xfrm xmlns:a="http://schemas.openxmlformats.org/drawingml/2006/main">
            <a:off x="659027" y="1619250"/>
            <a:ext cx="10873946" cy="3810000"/>
          </a:xfrm>
          <a:prstGeom xmlns:a="http://schemas.openxmlformats.org/drawingml/2006/main" prst="rect">
            <a:avLst/>
          </a:prstGeom>
        </p:spPr>
      </p:pic>
      <p:sp>
        <p:nvSpPr>
          <p:cNvPr id="3" name="visual-caption">
            <a:extLst xmlns:a="http://schemas.openxmlformats.org/drawingml/2006/main">
              <a:ext uri="{FF2B5EF4-FFF2-40B4-BE49-F238E27FC236}">
                <a16:creationId xmlns:a16="http://schemas.microsoft.com/office/drawing/2014/main" id="{CC1D02FA-8FB2-47D3-AE01-083E2C523DD1}"/>
              </a:ext>
            </a:extLst>
          </p:cNvPr>
          <p:cNvSpPr>
            <a:spLocks xmlns:a="http://schemas.openxmlformats.org/drawingml/2006/main" noGrp="1"/>
          </p:cNvSpPr>
          <p:nvPr/>
        </p:nvSpPr>
        <p:spPr>
          <a:xfrm xmlns:a="http://schemas.openxmlformats.org/drawingml/2006/main">
            <a:off x="609600" y="550545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193342"/>
                </a:solidFill>
                <a:latin typeface="Calibri"/>
                <a:ea typeface="Calibri"/>
                <a:cs typeface="Calibri"/>
              </a:defRPr>
            </a:defPPr>
            <a:lvl1pPr>
              <a:buNone/>
              <a:defRPr sz="2250" b="0">
                <a:solidFill>
                  <a:srgbClr val="193342"/>
                </a:solidFill>
                <a:latin typeface="Calibri"/>
                <a:ea typeface="Calibri"/>
                <a:cs typeface="Calibri"/>
              </a:defRPr>
            </a:lvl1pPr>
            <a:lvl2pPr>
              <a:buNone/>
              <a:defRPr sz="2250" b="0">
                <a:solidFill>
                  <a:srgbClr val="193342"/>
                </a:solidFill>
                <a:latin typeface="Calibri"/>
                <a:ea typeface="Calibri"/>
                <a:cs typeface="Calibri"/>
              </a:defRPr>
            </a:lvl2pPr>
            <a:lvl3pPr>
              <a:buNone/>
              <a:defRPr sz="2250" b="0">
                <a:solidFill>
                  <a:srgbClr val="193342"/>
                </a:solidFill>
                <a:latin typeface="Calibri"/>
                <a:ea typeface="Calibri"/>
                <a:cs typeface="Calibri"/>
              </a:defRPr>
            </a:lvl3pPr>
            <a:lvl4pPr>
              <a:buNone/>
              <a:defRPr sz="2250" b="0">
                <a:solidFill>
                  <a:srgbClr val="193342"/>
                </a:solidFill>
                <a:latin typeface="Calibri"/>
                <a:ea typeface="Calibri"/>
                <a:cs typeface="Calibri"/>
              </a:defRPr>
            </a:lvl4pPr>
            <a:lvl5pPr>
              <a:buNone/>
              <a:defRPr sz="2250" b="0">
                <a:solidFill>
                  <a:srgbClr val="193342"/>
                </a:solidFill>
                <a:latin typeface="Calibri"/>
                <a:ea typeface="Calibri"/>
                <a:cs typeface="Calibri"/>
              </a:defRPr>
            </a:lvl5pPr>
            <a:lvl6pPr>
              <a:buNone/>
              <a:defRPr sz="2250" b="0">
                <a:solidFill>
                  <a:srgbClr val="193342"/>
                </a:solidFill>
                <a:latin typeface="Calibri"/>
                <a:ea typeface="Calibri"/>
                <a:cs typeface="Calibri"/>
              </a:defRPr>
            </a:lvl6pPr>
            <a:lvl7pPr>
              <a:buNone/>
              <a:defRPr sz="2250" b="0">
                <a:solidFill>
                  <a:srgbClr val="193342"/>
                </a:solidFill>
                <a:latin typeface="Calibri"/>
                <a:ea typeface="Calibri"/>
                <a:cs typeface="Calibri"/>
              </a:defRPr>
            </a:lvl7pPr>
            <a:lvl8pPr>
              <a:buNone/>
              <a:defRPr sz="2250" b="0">
                <a:solidFill>
                  <a:srgbClr val="193342"/>
                </a:solidFill>
                <a:latin typeface="Calibri"/>
                <a:ea typeface="Calibri"/>
                <a:cs typeface="Calibri"/>
              </a:defRPr>
            </a:lvl8pPr>
            <a:lvl9pPr>
              <a:buNone/>
              <a:defRPr sz="2250" b="0">
                <a:solidFill>
                  <a:srgbClr val="193342"/>
                </a:solidFill>
                <a:latin typeface="Calibri"/>
                <a:ea typeface="Calibri"/>
                <a:cs typeface="Calibri"/>
              </a:defRPr>
            </a:lvl9pPr>
          </a:lstStyle>
          <a:p xmlns:a="http://schemas.openxmlformats.org/drawingml/2006/main">
            <a:pPr>
              <a:buNone/>
              <a:defRPr sz="2250" b="0">
                <a:solidFill>
                  <a:srgbClr val="193342"/>
                </a:solidFill>
                <a:latin typeface="Calibri"/>
                <a:ea typeface="Calibri"/>
                <a:cs typeface="Calibri"/>
              </a:defRPr>
            </a:pPr>
            <a:r>
              <a:rPr sz="2250" b="0">
                <a:solidFill>
                  <a:srgbClr val="193342"/>
                </a:solidFill>
                <a:latin typeface="Calibri"/>
                <a:ea typeface="Calibri"/>
                <a:cs typeface="Calibri"/>
              </a:rPr>
              <a:t>У Блокноті збережіть три пари та джерело. Файл: AI-practice\drive-check.txt. Закрийте й відкрийте його з папки.</a:t>
            </a:r>
          </a:p>
        </p:txBody>
      </p:sp>
      <p:sp>
        <p:nvSpPr>
          <p:cNvPr id="4" name="source-footer">
            <a:extLst xmlns:a="http://schemas.openxmlformats.org/drawingml/2006/main">
              <a:ext uri="{FF2B5EF4-FFF2-40B4-BE49-F238E27FC236}">
                <a16:creationId xmlns:a16="http://schemas.microsoft.com/office/drawing/2014/main" id="{6ACB9E7F-817C-4D79-8B31-ADDE1DD83D58}"/>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30    Книга: с. 150    34–44 хв</a:t>
            </a:r>
          </a:p>
        </p:txBody>
      </p:sp>
      <p:sp>
        <p:nvSpPr>
          <p:cNvPr id="5" name="slide-number">
            <a:extLst xmlns:a="http://schemas.openxmlformats.org/drawingml/2006/main">
              <a:ext uri="{FF2B5EF4-FFF2-40B4-BE49-F238E27FC236}">
                <a16:creationId xmlns:a16="http://schemas.microsoft.com/office/drawing/2014/main" id="{448F5AE1-57FA-427A-AFF6-77886A0825BF}"/>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8 / 24</a:t>
            </a:r>
          </a:p>
        </p:txBody>
      </p:sp>
    </p:spTree>
    <p:extLst>
      <p:ext uri="{BB962C8B-B14F-4D97-AF65-F5344CB8AC3E}">
        <p14:creationId xmlns:p14="http://schemas.microsoft.com/office/powerpoint/2010/main" val="1172330840"/>
      </p:ext>
    </p:extLst>
  </p:cSld>
</p:sld>
</file>

<file path=ppt/slides/slide9.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5" name="slide-title">
            <a:extLst xmlns:a="http://schemas.openxmlformats.org/drawingml/2006/main">
              <a:ext uri="{FF2B5EF4-FFF2-40B4-BE49-F238E27FC236}">
                <a16:creationId xmlns:a16="http://schemas.microsoft.com/office/drawing/2014/main" id="{779CEABC-5867-4AA5-8417-072618676BE8}"/>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Перевірений результат у drive-check.txt (2/2)</a:t>
            </a:r>
          </a:p>
        </p:txBody>
      </p:sp>
      <p:pic>
        <p:nvPicPr>
          <p:cNvPr id="2" name="">
            <a:extLst xmlns:a="http://schemas.openxmlformats.org/drawingml/2006/main">
              <a:ext uri="{FF2B5EF4-FFF2-40B4-BE49-F238E27FC236}">
                <a16:creationId xmlns:a16="http://schemas.microsoft.com/office/drawing/2014/main" id="{A97BA799-23EF-4203-90B5-98C2041563D1}"/>
              </a:ext>
            </a:extLst>
          </p:cNvPr>
          <p:cNvPicPr>
            <a:picLocks xmlns:a="http://schemas.openxmlformats.org/drawingml/2006/main" noChangeAspect="1"/>
          </p:cNvPicPr>
          <p:nvPr/>
        </p:nvPicPr>
        <p:blipFill>
          <a:blip xmlns:r="http://schemas.openxmlformats.org/officeDocument/2006/relationships" xmlns:a="http://schemas.openxmlformats.org/drawingml/2006/main" r:embed="R8276f51a1851472e"/>
          <a:srcRect xmlns:a="http://schemas.openxmlformats.org/drawingml/2006/main" l="2433" t="50896" r="2433" b="0"/>
          <a:stretch xmlns:a="http://schemas.openxmlformats.org/drawingml/2006/main"/>
        </p:blipFill>
        <p:spPr>
          <a:xfrm xmlns:a="http://schemas.openxmlformats.org/drawingml/2006/main">
            <a:off x="609600" y="1959119"/>
            <a:ext cx="10972800" cy="3844636"/>
          </a:xfrm>
          <a:prstGeom xmlns:a="http://schemas.openxmlformats.org/drawingml/2006/main" prst="rect">
            <a:avLst/>
          </a:prstGeom>
        </p:spPr>
      </p:pic>
      <p:sp>
        <p:nvSpPr>
          <p:cNvPr id="3" name="source-footer">
            <a:extLst xmlns:a="http://schemas.openxmlformats.org/drawingml/2006/main">
              <a:ext uri="{FF2B5EF4-FFF2-40B4-BE49-F238E27FC236}">
                <a16:creationId xmlns:a16="http://schemas.microsoft.com/office/drawing/2014/main" id="{84DA96B7-0FAF-4F6E-80FE-3153EAF1B076}"/>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30    Книга: с. 150    34–44 хв</a:t>
            </a:r>
          </a:p>
        </p:txBody>
      </p:sp>
      <p:sp>
        <p:nvSpPr>
          <p:cNvPr id="4" name="slide-number">
            <a:extLst xmlns:a="http://schemas.openxmlformats.org/drawingml/2006/main">
              <a:ext uri="{FF2B5EF4-FFF2-40B4-BE49-F238E27FC236}">
                <a16:creationId xmlns:a16="http://schemas.microsoft.com/office/drawing/2014/main" id="{7EF16C71-4429-4F0A-8FE6-6EC8469A2852}"/>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9 / 24</a:t>
            </a:r>
          </a:p>
        </p:txBody>
      </p:sp>
    </p:spTree>
    <p:extLst>
      <p:ext uri="{BB962C8B-B14F-4D97-AF65-F5344CB8AC3E}">
        <p14:creationId xmlns:p14="http://schemas.microsoft.com/office/powerpoint/2010/main" val="1572242787"/>
      </p:ext>
    </p:extLst>
  </p:cSld>
</p:sld>
</file>

<file path=ppt/slides/slide10.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2371AD80-4A5D-48F8-A188-92B2C1C0F4FD}"/>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Видалення плагіна та відкликання доступу</a:t>
            </a:r>
          </a:p>
        </p:txBody>
      </p:sp>
      <p:sp>
        <p:nvSpPr>
          <p:cNvPr id="2" name="step-number">
            <a:extLst xmlns:a="http://schemas.openxmlformats.org/drawingml/2006/main">
              <a:ext uri="{FF2B5EF4-FFF2-40B4-BE49-F238E27FC236}">
                <a16:creationId xmlns:a16="http://schemas.microsoft.com/office/drawing/2014/main" id="{B5C876FE-AA0F-4E08-A196-70A8747FBF58}"/>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DB51C312-97D8-495C-ACDF-FE46998EBAA6}"/>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У картці плагіна Uninstall plugin прибирає його з програми.</a:t>
            </a:r>
          </a:p>
        </p:txBody>
      </p:sp>
      <p:sp>
        <p:nvSpPr>
          <p:cNvPr id="4" name="step-number">
            <a:extLst xmlns:a="http://schemas.openxmlformats.org/drawingml/2006/main">
              <a:ext uri="{FF2B5EF4-FFF2-40B4-BE49-F238E27FC236}">
                <a16:creationId xmlns:a16="http://schemas.microsoft.com/office/drawing/2014/main" id="{D4BC0422-FA51-4F91-93A9-01C6040A86C5}"/>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2A4C241A-2FE0-4D5E-8A26-2FD58A94A318}"/>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Окремий доступ: myaccount.google.com/linkedapps.</a:t>
            </a:r>
          </a:p>
        </p:txBody>
      </p:sp>
      <p:sp>
        <p:nvSpPr>
          <p:cNvPr id="6" name="step-number">
            <a:extLst xmlns:a="http://schemas.openxmlformats.org/drawingml/2006/main">
              <a:ext uri="{FF2B5EF4-FFF2-40B4-BE49-F238E27FC236}">
                <a16:creationId xmlns:a16="http://schemas.microsoft.com/office/drawing/2014/main" id="{18921511-E719-4D72-BE81-280DC7B9C10B}"/>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73141180-FC42-4E1B-82A8-3D8C477D256C}"/>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Access to your Google Account → потрібний застосунок → See details.</a:t>
            </a:r>
          </a:p>
        </p:txBody>
      </p:sp>
      <p:sp>
        <p:nvSpPr>
          <p:cNvPr id="8" name="step-number">
            <a:extLst xmlns:a="http://schemas.openxmlformats.org/drawingml/2006/main">
              <a:ext uri="{FF2B5EF4-FFF2-40B4-BE49-F238E27FC236}">
                <a16:creationId xmlns:a16="http://schemas.microsoft.com/office/drawing/2014/main" id="{4F69FBE0-8289-4EFF-A4A0-6601042B01CA}"/>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CC317168-230A-4630-B098-5682FF74FA1B}"/>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Щоб відкликати доступ: Remove access → Confirm.</a:t>
            </a:r>
          </a:p>
        </p:txBody>
      </p:sp>
      <p:sp>
        <p:nvSpPr>
          <p:cNvPr id="10" name="source-footer">
            <a:extLst xmlns:a="http://schemas.openxmlformats.org/drawingml/2006/main">
              <a:ext uri="{FF2B5EF4-FFF2-40B4-BE49-F238E27FC236}">
                <a16:creationId xmlns:a16="http://schemas.microsoft.com/office/drawing/2014/main" id="{73B59D55-464B-47AC-A338-45D78D50332A}"/>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30    Книга: с. 150    34–44 хв</a:t>
            </a:r>
          </a:p>
        </p:txBody>
      </p:sp>
      <p:sp>
        <p:nvSpPr>
          <p:cNvPr id="11" name="slide-number">
            <a:extLst xmlns:a="http://schemas.openxmlformats.org/drawingml/2006/main">
              <a:ext uri="{FF2B5EF4-FFF2-40B4-BE49-F238E27FC236}">
                <a16:creationId xmlns:a16="http://schemas.microsoft.com/office/drawing/2014/main" id="{BFCFACC2-F338-4FE3-A808-495D358F5198}"/>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10 / 24</a:t>
            </a:r>
          </a:p>
        </p:txBody>
      </p:sp>
    </p:spTree>
    <p:extLst>
      <p:ext uri="{BB962C8B-B14F-4D97-AF65-F5344CB8AC3E}">
        <p14:creationId xmlns:p14="http://schemas.microsoft.com/office/powerpoint/2010/main" val="1013418055"/>
      </p:ext>
    </p:extLst>
  </p:cSld>
</p:sld>
</file>

<file path=ppt/slides/slide11.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6F5B8379-2FAA-420F-8AC9-889A848D29AA}"/>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AD594C"/>
                </a:solidFill>
                <a:latin typeface="Calibri"/>
                <a:ea typeface="Calibri"/>
                <a:cs typeface="Calibri"/>
              </a:defRPr>
            </a:defPPr>
            <a:lvl1pPr>
              <a:buNone/>
              <a:defRPr sz="3300" b="1">
                <a:solidFill>
                  <a:srgbClr val="AD594C"/>
                </a:solidFill>
                <a:latin typeface="Calibri"/>
                <a:ea typeface="Calibri"/>
                <a:cs typeface="Calibri"/>
              </a:defRPr>
            </a:lvl1pPr>
            <a:lvl2pPr>
              <a:buNone/>
              <a:defRPr sz="3300" b="1">
                <a:solidFill>
                  <a:srgbClr val="AD594C"/>
                </a:solidFill>
                <a:latin typeface="Calibri"/>
                <a:ea typeface="Calibri"/>
                <a:cs typeface="Calibri"/>
              </a:defRPr>
            </a:lvl2pPr>
            <a:lvl3pPr>
              <a:buNone/>
              <a:defRPr sz="3300" b="1">
                <a:solidFill>
                  <a:srgbClr val="AD594C"/>
                </a:solidFill>
                <a:latin typeface="Calibri"/>
                <a:ea typeface="Calibri"/>
                <a:cs typeface="Calibri"/>
              </a:defRPr>
            </a:lvl3pPr>
            <a:lvl4pPr>
              <a:buNone/>
              <a:defRPr sz="3300" b="1">
                <a:solidFill>
                  <a:srgbClr val="AD594C"/>
                </a:solidFill>
                <a:latin typeface="Calibri"/>
                <a:ea typeface="Calibri"/>
                <a:cs typeface="Calibri"/>
              </a:defRPr>
            </a:lvl4pPr>
            <a:lvl5pPr>
              <a:buNone/>
              <a:defRPr sz="3300" b="1">
                <a:solidFill>
                  <a:srgbClr val="AD594C"/>
                </a:solidFill>
                <a:latin typeface="Calibri"/>
                <a:ea typeface="Calibri"/>
                <a:cs typeface="Calibri"/>
              </a:defRPr>
            </a:lvl5pPr>
            <a:lvl6pPr>
              <a:buNone/>
              <a:defRPr sz="3300" b="1">
                <a:solidFill>
                  <a:srgbClr val="AD594C"/>
                </a:solidFill>
                <a:latin typeface="Calibri"/>
                <a:ea typeface="Calibri"/>
                <a:cs typeface="Calibri"/>
              </a:defRPr>
            </a:lvl6pPr>
            <a:lvl7pPr>
              <a:buNone/>
              <a:defRPr sz="3300" b="1">
                <a:solidFill>
                  <a:srgbClr val="AD594C"/>
                </a:solidFill>
                <a:latin typeface="Calibri"/>
                <a:ea typeface="Calibri"/>
                <a:cs typeface="Calibri"/>
              </a:defRPr>
            </a:lvl7pPr>
            <a:lvl8pPr>
              <a:buNone/>
              <a:defRPr sz="3300" b="1">
                <a:solidFill>
                  <a:srgbClr val="AD594C"/>
                </a:solidFill>
                <a:latin typeface="Calibri"/>
                <a:ea typeface="Calibri"/>
                <a:cs typeface="Calibri"/>
              </a:defRPr>
            </a:lvl8pPr>
            <a:lvl9pPr>
              <a:buNone/>
              <a:defRPr sz="3300" b="1">
                <a:solidFill>
                  <a:srgbClr val="AD594C"/>
                </a:solidFill>
                <a:latin typeface="Calibri"/>
                <a:ea typeface="Calibri"/>
                <a:cs typeface="Calibri"/>
              </a:defRPr>
            </a:lvl9pPr>
          </a:lstStyle>
          <a:p xmlns:a="http://schemas.openxmlformats.org/drawingml/2006/main">
            <a:pPr>
              <a:buNone/>
              <a:defRPr sz="3300" b="1">
                <a:solidFill>
                  <a:srgbClr val="AD594C"/>
                </a:solidFill>
                <a:latin typeface="Calibri"/>
                <a:ea typeface="Calibri"/>
                <a:cs typeface="Calibri"/>
              </a:defRPr>
            </a:pPr>
            <a:r>
              <a:rPr sz="3300" b="1">
                <a:solidFill>
                  <a:srgbClr val="AD594C"/>
                </a:solidFill>
                <a:latin typeface="Calibri"/>
                <a:ea typeface="Calibri"/>
                <a:cs typeface="Calibri"/>
              </a:rPr>
              <a:t>Перерва — 5 хвилин</a:t>
            </a:r>
          </a:p>
        </p:txBody>
      </p:sp>
      <p:sp>
        <p:nvSpPr>
          <p:cNvPr id="2" name="break-time">
            <a:extLst xmlns:a="http://schemas.openxmlformats.org/drawingml/2006/main">
              <a:ext uri="{FF2B5EF4-FFF2-40B4-BE49-F238E27FC236}">
                <a16:creationId xmlns:a16="http://schemas.microsoft.com/office/drawing/2014/main" id="{14ACAE76-2E20-4E4E-A6F4-CA0A7B36AEFA}"/>
              </a:ext>
            </a:extLst>
          </p:cNvPr>
          <p:cNvSpPr>
            <a:spLocks xmlns:a="http://schemas.openxmlformats.org/drawingml/2006/main" noGrp="1"/>
          </p:cNvSpPr>
          <p:nvPr/>
        </p:nvSpPr>
        <p:spPr>
          <a:xfrm xmlns:a="http://schemas.openxmlformats.org/drawingml/2006/main">
            <a:off x="609600" y="2095500"/>
            <a:ext cx="10477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5700" b="1">
                <a:solidFill>
                  <a:srgbClr val="AD594C"/>
                </a:solidFill>
                <a:latin typeface="Calibri"/>
                <a:ea typeface="Calibri"/>
                <a:cs typeface="Calibri"/>
              </a:defRPr>
            </a:defPPr>
            <a:lvl1pPr>
              <a:buNone/>
              <a:defRPr sz="5700" b="1">
                <a:solidFill>
                  <a:srgbClr val="AD594C"/>
                </a:solidFill>
                <a:latin typeface="Calibri"/>
                <a:ea typeface="Calibri"/>
                <a:cs typeface="Calibri"/>
              </a:defRPr>
            </a:lvl1pPr>
            <a:lvl2pPr>
              <a:buNone/>
              <a:defRPr sz="5700" b="1">
                <a:solidFill>
                  <a:srgbClr val="AD594C"/>
                </a:solidFill>
                <a:latin typeface="Calibri"/>
                <a:ea typeface="Calibri"/>
                <a:cs typeface="Calibri"/>
              </a:defRPr>
            </a:lvl2pPr>
            <a:lvl3pPr>
              <a:buNone/>
              <a:defRPr sz="5700" b="1">
                <a:solidFill>
                  <a:srgbClr val="AD594C"/>
                </a:solidFill>
                <a:latin typeface="Calibri"/>
                <a:ea typeface="Calibri"/>
                <a:cs typeface="Calibri"/>
              </a:defRPr>
            </a:lvl3pPr>
            <a:lvl4pPr>
              <a:buNone/>
              <a:defRPr sz="5700" b="1">
                <a:solidFill>
                  <a:srgbClr val="AD594C"/>
                </a:solidFill>
                <a:latin typeface="Calibri"/>
                <a:ea typeface="Calibri"/>
                <a:cs typeface="Calibri"/>
              </a:defRPr>
            </a:lvl4pPr>
            <a:lvl5pPr>
              <a:buNone/>
              <a:defRPr sz="5700" b="1">
                <a:solidFill>
                  <a:srgbClr val="AD594C"/>
                </a:solidFill>
                <a:latin typeface="Calibri"/>
                <a:ea typeface="Calibri"/>
                <a:cs typeface="Calibri"/>
              </a:defRPr>
            </a:lvl5pPr>
            <a:lvl6pPr>
              <a:buNone/>
              <a:defRPr sz="5700" b="1">
                <a:solidFill>
                  <a:srgbClr val="AD594C"/>
                </a:solidFill>
                <a:latin typeface="Calibri"/>
                <a:ea typeface="Calibri"/>
                <a:cs typeface="Calibri"/>
              </a:defRPr>
            </a:lvl6pPr>
            <a:lvl7pPr>
              <a:buNone/>
              <a:defRPr sz="5700" b="1">
                <a:solidFill>
                  <a:srgbClr val="AD594C"/>
                </a:solidFill>
                <a:latin typeface="Calibri"/>
                <a:ea typeface="Calibri"/>
                <a:cs typeface="Calibri"/>
              </a:defRPr>
            </a:lvl7pPr>
            <a:lvl8pPr>
              <a:buNone/>
              <a:defRPr sz="5700" b="1">
                <a:solidFill>
                  <a:srgbClr val="AD594C"/>
                </a:solidFill>
                <a:latin typeface="Calibri"/>
                <a:ea typeface="Calibri"/>
                <a:cs typeface="Calibri"/>
              </a:defRPr>
            </a:lvl8pPr>
            <a:lvl9pPr>
              <a:buNone/>
              <a:defRPr sz="5700" b="1">
                <a:solidFill>
                  <a:srgbClr val="AD594C"/>
                </a:solidFill>
                <a:latin typeface="Calibri"/>
                <a:ea typeface="Calibri"/>
                <a:cs typeface="Calibri"/>
              </a:defRPr>
            </a:lvl9pPr>
          </a:lstStyle>
          <a:p xmlns:a="http://schemas.openxmlformats.org/drawingml/2006/main">
            <a:pPr>
              <a:buNone/>
              <a:defRPr sz="5700" b="1">
                <a:solidFill>
                  <a:srgbClr val="AD594C"/>
                </a:solidFill>
                <a:latin typeface="Calibri"/>
                <a:ea typeface="Calibri"/>
                <a:cs typeface="Calibri"/>
              </a:defRPr>
            </a:pPr>
            <a:r>
              <a:rPr sz="5700" b="1">
                <a:solidFill>
                  <a:srgbClr val="AD594C"/>
                </a:solidFill>
                <a:latin typeface="Calibri"/>
                <a:ea typeface="Calibri"/>
                <a:cs typeface="Calibri"/>
              </a:rPr>
              <a:t>5 хвилин</a:t>
            </a:r>
          </a:p>
        </p:txBody>
      </p:sp>
      <p:sp>
        <p:nvSpPr>
          <p:cNvPr id="3" name="break-instruction">
            <a:extLst xmlns:a="http://schemas.openxmlformats.org/drawingml/2006/main">
              <a:ext uri="{FF2B5EF4-FFF2-40B4-BE49-F238E27FC236}">
                <a16:creationId xmlns:a16="http://schemas.microsoft.com/office/drawing/2014/main" id="{B0FAD0AC-B2F0-4654-8686-AD2F43C028F6}"/>
              </a:ext>
            </a:extLst>
          </p:cNvPr>
          <p:cNvSpPr>
            <a:spLocks xmlns:a="http://schemas.openxmlformats.org/drawingml/2006/main" noGrp="1"/>
          </p:cNvSpPr>
          <p:nvPr/>
        </p:nvSpPr>
        <p:spPr>
          <a:xfrm xmlns:a="http://schemas.openxmlformats.org/drawingml/2006/main">
            <a:off x="609600" y="3714750"/>
            <a:ext cx="109728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93342"/>
                </a:solidFill>
                <a:latin typeface="Calibri"/>
                <a:ea typeface="Calibri"/>
                <a:cs typeface="Calibri"/>
              </a:defRPr>
            </a:defPPr>
            <a:lvl1pPr>
              <a:buNone/>
              <a:defRPr sz="2400" b="0">
                <a:solidFill>
                  <a:srgbClr val="193342"/>
                </a:solidFill>
                <a:latin typeface="Calibri"/>
                <a:ea typeface="Calibri"/>
                <a:cs typeface="Calibri"/>
              </a:defRPr>
            </a:lvl1pPr>
            <a:lvl2pPr>
              <a:buNone/>
              <a:defRPr sz="2400" b="0">
                <a:solidFill>
                  <a:srgbClr val="193342"/>
                </a:solidFill>
                <a:latin typeface="Calibri"/>
                <a:ea typeface="Calibri"/>
                <a:cs typeface="Calibri"/>
              </a:defRPr>
            </a:lvl2pPr>
            <a:lvl3pPr>
              <a:buNone/>
              <a:defRPr sz="2400" b="0">
                <a:solidFill>
                  <a:srgbClr val="193342"/>
                </a:solidFill>
                <a:latin typeface="Calibri"/>
                <a:ea typeface="Calibri"/>
                <a:cs typeface="Calibri"/>
              </a:defRPr>
            </a:lvl3pPr>
            <a:lvl4pPr>
              <a:buNone/>
              <a:defRPr sz="2400" b="0">
                <a:solidFill>
                  <a:srgbClr val="193342"/>
                </a:solidFill>
                <a:latin typeface="Calibri"/>
                <a:ea typeface="Calibri"/>
                <a:cs typeface="Calibri"/>
              </a:defRPr>
            </a:lvl4pPr>
            <a:lvl5pPr>
              <a:buNone/>
              <a:defRPr sz="2400" b="0">
                <a:solidFill>
                  <a:srgbClr val="193342"/>
                </a:solidFill>
                <a:latin typeface="Calibri"/>
                <a:ea typeface="Calibri"/>
                <a:cs typeface="Calibri"/>
              </a:defRPr>
            </a:lvl5pPr>
            <a:lvl6pPr>
              <a:buNone/>
              <a:defRPr sz="2400" b="0">
                <a:solidFill>
                  <a:srgbClr val="193342"/>
                </a:solidFill>
                <a:latin typeface="Calibri"/>
                <a:ea typeface="Calibri"/>
                <a:cs typeface="Calibri"/>
              </a:defRPr>
            </a:lvl6pPr>
            <a:lvl7pPr>
              <a:buNone/>
              <a:defRPr sz="2400" b="0">
                <a:solidFill>
                  <a:srgbClr val="193342"/>
                </a:solidFill>
                <a:latin typeface="Calibri"/>
                <a:ea typeface="Calibri"/>
                <a:cs typeface="Calibri"/>
              </a:defRPr>
            </a:lvl7pPr>
            <a:lvl8pPr>
              <a:buNone/>
              <a:defRPr sz="2400" b="0">
                <a:solidFill>
                  <a:srgbClr val="193342"/>
                </a:solidFill>
                <a:latin typeface="Calibri"/>
                <a:ea typeface="Calibri"/>
                <a:cs typeface="Calibri"/>
              </a:defRPr>
            </a:lvl8pPr>
            <a:lvl9pPr>
              <a:buNone/>
              <a:defRPr sz="2400" b="0">
                <a:solidFill>
                  <a:srgbClr val="193342"/>
                </a:solidFill>
                <a:latin typeface="Calibri"/>
                <a:ea typeface="Calibri"/>
                <a:cs typeface="Calibri"/>
              </a:defRPr>
            </a:lvl9pPr>
          </a:lstStyle>
          <a:p xmlns:a="http://schemas.openxmlformats.org/drawingml/2006/main">
            <a:pPr>
              <a:buNone/>
              <a:defRPr sz="2400" b="0">
                <a:solidFill>
                  <a:srgbClr val="193342"/>
                </a:solidFill>
                <a:latin typeface="Calibri"/>
                <a:ea typeface="Calibri"/>
                <a:cs typeface="Calibri"/>
              </a:defRPr>
            </a:pPr>
            <a:r>
              <a:rPr sz="2400" b="0">
                <a:solidFill>
                  <a:srgbClr val="193342"/>
                </a:solidFill>
                <a:latin typeface="Calibri"/>
                <a:ea typeface="Calibri"/>
                <a:cs typeface="Calibri"/>
              </a:rPr>
              <a:t>Збережіть drive-check.txt.</a:t>
            </a:r>
          </a:p>
          <a:p xmlns:a="http://schemas.openxmlformats.org/drawingml/2006/main">
            <a:pPr>
              <a:buNone/>
              <a:defRPr sz="2400" b="0">
                <a:solidFill>
                  <a:srgbClr val="193342"/>
                </a:solidFill>
                <a:latin typeface="Calibri"/>
                <a:ea typeface="Calibri"/>
                <a:cs typeface="Calibri"/>
              </a:defRPr>
            </a:pPr>
            <a:r>
              <a:rPr sz="2400" b="0">
                <a:solidFill>
                  <a:srgbClr val="193342"/>
                </a:solidFill>
                <a:latin typeface="Calibri"/>
                <a:ea typeface="Calibri"/>
                <a:cs typeface="Calibri"/>
              </a:rPr>
              <a:t>Відпочиньте від екрана.</a:t>
            </a:r>
          </a:p>
          <a:p xmlns:a="http://schemas.openxmlformats.org/drawingml/2006/main">
            <a:pPr>
              <a:buNone/>
              <a:defRPr sz="2400" b="0">
                <a:solidFill>
                  <a:srgbClr val="193342"/>
                </a:solidFill>
                <a:latin typeface="Calibri"/>
                <a:ea typeface="Calibri"/>
                <a:cs typeface="Calibri"/>
              </a:defRPr>
            </a:pPr>
            <a:r>
              <a:rPr sz="2400" b="0">
                <a:solidFill>
                  <a:srgbClr val="193342"/>
                </a:solidFill>
                <a:latin typeface="Calibri"/>
                <a:ea typeface="Calibri"/>
                <a:cs typeface="Calibri"/>
              </a:rPr>
              <a:t>Після перерви — додаткові демонстрації Codex.</a:t>
            </a:r>
          </a:p>
        </p:txBody>
      </p:sp>
      <p:sp>
        <p:nvSpPr>
          <p:cNvPr id="4" name="source-footer">
            <a:extLst xmlns:a="http://schemas.openxmlformats.org/drawingml/2006/main">
              <a:ext uri="{FF2B5EF4-FFF2-40B4-BE49-F238E27FC236}">
                <a16:creationId xmlns:a16="http://schemas.microsoft.com/office/drawing/2014/main" id="{5D54B451-CFAF-4A24-AEAD-EF6A1CBE1A78}"/>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30    Книга: с. 150    44–49 хв</a:t>
            </a:r>
          </a:p>
        </p:txBody>
      </p:sp>
      <p:sp>
        <p:nvSpPr>
          <p:cNvPr id="5" name="slide-number">
            <a:extLst xmlns:a="http://schemas.openxmlformats.org/drawingml/2006/main">
              <a:ext uri="{FF2B5EF4-FFF2-40B4-BE49-F238E27FC236}">
                <a16:creationId xmlns:a16="http://schemas.microsoft.com/office/drawing/2014/main" id="{A5AD273B-88B2-4C35-93EB-19340823F407}"/>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11 / 24</a:t>
            </a:r>
          </a:p>
        </p:txBody>
      </p:sp>
    </p:spTree>
    <p:extLst>
      <p:ext uri="{BB962C8B-B14F-4D97-AF65-F5344CB8AC3E}">
        <p14:creationId xmlns:p14="http://schemas.microsoft.com/office/powerpoint/2010/main" val="1085003842"/>
      </p:ext>
    </p:extLst>
  </p:cSld>
</p:sld>
</file>

<file path=ppt/slides/slide12.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4B9A6A0E-CE64-4C24-BA24-FC21B8A0A1AD}"/>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Команди настільного Codex</a:t>
            </a:r>
          </a:p>
        </p:txBody>
      </p:sp>
      <p:sp>
        <p:nvSpPr>
          <p:cNvPr id="2" name="body">
            <a:extLst xmlns:a="http://schemas.openxmlformats.org/drawingml/2006/main">
              <a:ext uri="{FF2B5EF4-FFF2-40B4-BE49-F238E27FC236}">
                <a16:creationId xmlns:a16="http://schemas.microsoft.com/office/drawing/2014/main" id="{3FC4CC7B-CCF4-4644-9E06-18CF2901DC1E}"/>
              </a:ext>
            </a:extLst>
          </p:cNvPr>
          <p:cNvSpPr>
            <a:spLocks xmlns:a="http://schemas.openxmlformats.org/drawingml/2006/main" noGrp="1"/>
          </p:cNvSpPr>
          <p:nvPr/>
        </p:nvSpPr>
        <p:spPr>
          <a:xfrm xmlns:a="http://schemas.openxmlformats.org/drawingml/2006/main">
            <a:off x="609600" y="180975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/status — стан розмови, контекст і ліміти.</a:t>
            </a:r>
          </a:p>
        </p:txBody>
      </p:sp>
      <p:sp>
        <p:nvSpPr>
          <p:cNvPr id="3" name="body">
            <a:extLst xmlns:a="http://schemas.openxmlformats.org/drawingml/2006/main">
              <a:ext uri="{FF2B5EF4-FFF2-40B4-BE49-F238E27FC236}">
                <a16:creationId xmlns:a16="http://schemas.microsoft.com/office/drawing/2014/main" id="{2569A0EC-25A9-471E-9F35-AA0463898ABE}"/>
              </a:ext>
            </a:extLst>
          </p:cNvPr>
          <p:cNvSpPr>
            <a:spLocks xmlns:a="http://schemas.openxmlformats.org/drawingml/2006/main" noGrp="1"/>
          </p:cNvSpPr>
          <p:nvPr/>
        </p:nvSpPr>
        <p:spPr>
          <a:xfrm xmlns:a="http://schemas.openxmlformats.org/drawingml/2006/main">
            <a:off x="609600" y="2867025"/>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/plan — режим планування.</a:t>
            </a:r>
          </a:p>
        </p:txBody>
      </p:sp>
      <p:sp>
        <p:nvSpPr>
          <p:cNvPr id="4" name="body">
            <a:extLst xmlns:a="http://schemas.openxmlformats.org/drawingml/2006/main">
              <a:ext uri="{FF2B5EF4-FFF2-40B4-BE49-F238E27FC236}">
                <a16:creationId xmlns:a16="http://schemas.microsoft.com/office/drawing/2014/main" id="{2994B24F-79A2-4DBD-95D4-2AB09CD5DBE7}"/>
              </a:ext>
            </a:extLst>
          </p:cNvPr>
          <p:cNvSpPr>
            <a:spLocks xmlns:a="http://schemas.openxmlformats.org/drawingml/2006/main" noGrp="1"/>
          </p:cNvSpPr>
          <p:nvPr/>
        </p:nvSpPr>
        <p:spPr>
          <a:xfrm xmlns:a="http://schemas.openxmlformats.org/drawingml/2006/main">
            <a:off x="609600" y="392430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/review — перевірка змін коду; потрібні зміни або гілки Git.</a:t>
            </a:r>
          </a:p>
        </p:txBody>
      </p:sp>
      <p:sp>
        <p:nvSpPr>
          <p:cNvPr id="5" name="body">
            <a:extLst xmlns:a="http://schemas.openxmlformats.org/drawingml/2006/main">
              <a:ext uri="{FF2B5EF4-FFF2-40B4-BE49-F238E27FC236}">
                <a16:creationId xmlns:a16="http://schemas.microsoft.com/office/drawing/2014/main" id="{6BDE042C-9758-413C-BC6D-EFC34767D27F}"/>
              </a:ext>
            </a:extLst>
          </p:cNvPr>
          <p:cNvSpPr>
            <a:spLocks xmlns:a="http://schemas.openxmlformats.org/drawingml/2006/main" noGrp="1"/>
          </p:cNvSpPr>
          <p:nvPr/>
        </p:nvSpPr>
        <p:spPr>
          <a:xfrm xmlns:a="http://schemas.openxmlformats.org/drawingml/2006/main">
            <a:off x="609600" y="4981575"/>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/mcp — стан серверів, що під’єднують інструменти через MCP.</a:t>
            </a:r>
          </a:p>
        </p:txBody>
      </p:sp>
      <p:sp>
        <p:nvSpPr>
          <p:cNvPr id="6" name="source-footer">
            <a:extLst xmlns:a="http://schemas.openxmlformats.org/drawingml/2006/main">
              <a:ext uri="{FF2B5EF4-FFF2-40B4-BE49-F238E27FC236}">
                <a16:creationId xmlns:a16="http://schemas.microsoft.com/office/drawing/2014/main" id="{0F43E867-B0A0-4869-8A21-204B0E752AC4}"/>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30    Книга: с. 150    49–59 хв</a:t>
            </a:r>
          </a:p>
        </p:txBody>
      </p:sp>
      <p:sp>
        <p:nvSpPr>
          <p:cNvPr id="7" name="slide-number">
            <a:extLst xmlns:a="http://schemas.openxmlformats.org/drawingml/2006/main">
              <a:ext uri="{FF2B5EF4-FFF2-40B4-BE49-F238E27FC236}">
                <a16:creationId xmlns:a16="http://schemas.microsoft.com/office/drawing/2014/main" id="{63FFD635-2EB7-4062-B93E-B246082577AF}"/>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12 / 24</a:t>
            </a:r>
          </a:p>
        </p:txBody>
      </p:sp>
    </p:spTree>
    <p:extLst>
      <p:ext uri="{BB962C8B-B14F-4D97-AF65-F5344CB8AC3E}">
        <p14:creationId xmlns:p14="http://schemas.microsoft.com/office/powerpoint/2010/main" val="938178453"/>
      </p:ext>
    </p:extLst>
  </p:cSld>
</p:sld>
</file>

<file path=ppt/slides/slide13.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3D9DC24D-6B49-4D97-B3FE-F0D77528E75D}"/>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Контекст і ціль у настільному Codex</a:t>
            </a:r>
          </a:p>
        </p:txBody>
      </p:sp>
      <p:sp>
        <p:nvSpPr>
          <p:cNvPr id="2" name="body">
            <a:extLst xmlns:a="http://schemas.openxmlformats.org/drawingml/2006/main">
              <a:ext uri="{FF2B5EF4-FFF2-40B4-BE49-F238E27FC236}">
                <a16:creationId xmlns:a16="http://schemas.microsoft.com/office/drawing/2014/main" id="{C3320946-551C-4359-972F-1C0C88F94ED5}"/>
              </a:ext>
            </a:extLst>
          </p:cNvPr>
          <p:cNvSpPr>
            <a:spLocks xmlns:a="http://schemas.openxmlformats.org/drawingml/2006/main" noGrp="1"/>
          </p:cNvSpPr>
          <p:nvPr/>
        </p:nvSpPr>
        <p:spPr>
          <a:xfrm xmlns:a="http://schemas.openxmlformats.org/drawingml/2006/main">
            <a:off x="609600" y="180975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/compact підсумовує розмову. Перед ним оновіть project-brief.txt.</a:t>
            </a:r>
          </a:p>
        </p:txBody>
      </p:sp>
      <p:sp>
        <p:nvSpPr>
          <p:cNvPr id="3" name="body">
            <a:extLst xmlns:a="http://schemas.openxmlformats.org/drawingml/2006/main">
              <a:ext uri="{FF2B5EF4-FFF2-40B4-BE49-F238E27FC236}">
                <a16:creationId xmlns:a16="http://schemas.microsoft.com/office/drawing/2014/main" id="{B19E2896-ABD2-4E11-A6F7-D81C9E1EB129}"/>
              </a:ext>
            </a:extLst>
          </p:cNvPr>
          <p:cNvSpPr>
            <a:spLocks xmlns:a="http://schemas.openxmlformats.org/drawingml/2006/main" noGrp="1"/>
          </p:cNvSpPr>
          <p:nvPr/>
        </p:nvSpPr>
        <p:spPr>
          <a:xfrm xmlns:a="http://schemas.openxmlformats.org/drawingml/2006/main">
            <a:off x="609600" y="2867025"/>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Підсумок розмови не створює резервної копії файлів.</a:t>
            </a:r>
          </a:p>
        </p:txBody>
      </p:sp>
      <p:sp>
        <p:nvSpPr>
          <p:cNvPr id="4" name="body">
            <a:extLst xmlns:a="http://schemas.openxmlformats.org/drawingml/2006/main">
              <a:ext uri="{FF2B5EF4-FFF2-40B4-BE49-F238E27FC236}">
                <a16:creationId xmlns:a16="http://schemas.microsoft.com/office/drawing/2014/main" id="{573B8FA8-6478-4DE6-8F92-88AD3D07DB8F}"/>
              </a:ext>
            </a:extLst>
          </p:cNvPr>
          <p:cNvSpPr>
            <a:spLocks xmlns:a="http://schemas.openxmlformats.org/drawingml/2006/main" noGrp="1"/>
          </p:cNvSpPr>
          <p:nvPr/>
        </p:nvSpPr>
        <p:spPr>
          <a:xfrm xmlns:a="http://schemas.openxmlformats.org/drawingml/2006/main">
            <a:off x="609600" y="392430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Пауза, відновлення й інше керування ціллю — над полем введення.</a:t>
            </a:r>
          </a:p>
        </p:txBody>
      </p:sp>
      <p:sp>
        <p:nvSpPr>
          <p:cNvPr id="5" name="body">
            <a:extLst xmlns:a="http://schemas.openxmlformats.org/drawingml/2006/main">
              <a:ext uri="{FF2B5EF4-FFF2-40B4-BE49-F238E27FC236}">
                <a16:creationId xmlns:a16="http://schemas.microsoft.com/office/drawing/2014/main" id="{FB1A714C-199F-499C-B90F-EABB0A316230}"/>
              </a:ext>
            </a:extLst>
          </p:cNvPr>
          <p:cNvSpPr>
            <a:spLocks xmlns:a="http://schemas.openxmlformats.org/drawingml/2006/main" noGrp="1"/>
          </p:cNvSpPr>
          <p:nvPr/>
        </p:nvSpPr>
        <p:spPr>
          <a:xfrm xmlns:a="http://schemas.openxmlformats.org/drawingml/2006/main">
            <a:off x="609600" y="4981575"/>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Очищення цілі не скасовує вже змінених файлів.</a:t>
            </a:r>
          </a:p>
        </p:txBody>
      </p:sp>
      <p:sp>
        <p:nvSpPr>
          <p:cNvPr id="6" name="source-footer">
            <a:extLst xmlns:a="http://schemas.openxmlformats.org/drawingml/2006/main">
              <a:ext uri="{FF2B5EF4-FFF2-40B4-BE49-F238E27FC236}">
                <a16:creationId xmlns:a16="http://schemas.microsoft.com/office/drawing/2014/main" id="{8B11899F-6DB0-4AF6-82D8-03B2488824B4}"/>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30    Книга: с. 150    49–59 хв</a:t>
            </a:r>
          </a:p>
        </p:txBody>
      </p:sp>
      <p:sp>
        <p:nvSpPr>
          <p:cNvPr id="7" name="slide-number">
            <a:extLst xmlns:a="http://schemas.openxmlformats.org/drawingml/2006/main">
              <a:ext uri="{FF2B5EF4-FFF2-40B4-BE49-F238E27FC236}">
                <a16:creationId xmlns:a16="http://schemas.microsoft.com/office/drawing/2014/main" id="{82A15214-148C-46A1-83BB-D3EB3646D4BD}"/>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13 / 24</a:t>
            </a:r>
          </a:p>
        </p:txBody>
      </p:sp>
    </p:spTree>
    <p:extLst>
      <p:ext uri="{BB962C8B-B14F-4D97-AF65-F5344CB8AC3E}">
        <p14:creationId xmlns:p14="http://schemas.microsoft.com/office/powerpoint/2010/main" val="577976490"/>
      </p:ext>
    </p:extLst>
  </p:cSld>
</p:sld>
</file>

<file path=ppt/slides/slide14.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B4EED8F1-D385-4FA4-99B7-79ADD776E9D0}"/>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Довідка: команди всередині Codex CLI</a:t>
            </a:r>
          </a:p>
        </p:txBody>
      </p:sp>
      <p:sp>
        <p:nvSpPr>
          <p:cNvPr id="2" name="body">
            <a:extLst xmlns:a="http://schemas.openxmlformats.org/drawingml/2006/main">
              <a:ext uri="{FF2B5EF4-FFF2-40B4-BE49-F238E27FC236}">
                <a16:creationId xmlns:a16="http://schemas.microsoft.com/office/drawing/2014/main" id="{732A5BE6-284C-4F99-A5AE-4870DD4B5966}"/>
              </a:ext>
            </a:extLst>
          </p:cNvPr>
          <p:cNvSpPr>
            <a:spLocks xmlns:a="http://schemas.openxmlformats.org/drawingml/2006/main" noGrp="1"/>
          </p:cNvSpPr>
          <p:nvPr/>
        </p:nvSpPr>
        <p:spPr>
          <a:xfrm xmlns:a="http://schemas.openxmlformats.org/drawingml/2006/main">
            <a:off x="609600" y="180975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CLI — програма з керуванням текстовими командами.</a:t>
            </a:r>
          </a:p>
        </p:txBody>
      </p:sp>
      <p:sp>
        <p:nvSpPr>
          <p:cNvPr id="3" name="body">
            <a:extLst xmlns:a="http://schemas.openxmlformats.org/drawingml/2006/main">
              <a:ext uri="{FF2B5EF4-FFF2-40B4-BE49-F238E27FC236}">
                <a16:creationId xmlns:a16="http://schemas.microsoft.com/office/drawing/2014/main" id="{FE8289C9-F7D9-4B88-8500-6B855E5A8AD2}"/>
              </a:ext>
            </a:extLst>
          </p:cNvPr>
          <p:cNvSpPr>
            <a:spLocks xmlns:a="http://schemas.openxmlformats.org/drawingml/2006/main" noGrp="1"/>
          </p:cNvSpPr>
          <p:nvPr/>
        </p:nvSpPr>
        <p:spPr>
          <a:xfrm xmlns:a="http://schemas.openxmlformats.org/drawingml/2006/main">
            <a:off x="609600" y="2867025"/>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/goal edit — змінити ціль; /goal pause — призупинити.</a:t>
            </a:r>
          </a:p>
        </p:txBody>
      </p:sp>
      <p:sp>
        <p:nvSpPr>
          <p:cNvPr id="4" name="body">
            <a:extLst xmlns:a="http://schemas.openxmlformats.org/drawingml/2006/main">
              <a:ext uri="{FF2B5EF4-FFF2-40B4-BE49-F238E27FC236}">
                <a16:creationId xmlns:a16="http://schemas.microsoft.com/office/drawing/2014/main" id="{5FED61E5-343C-4E28-A213-95D982C3EC4E}"/>
              </a:ext>
            </a:extLst>
          </p:cNvPr>
          <p:cNvSpPr>
            <a:spLocks xmlns:a="http://schemas.openxmlformats.org/drawingml/2006/main" noGrp="1"/>
          </p:cNvSpPr>
          <p:nvPr/>
        </p:nvSpPr>
        <p:spPr>
          <a:xfrm xmlns:a="http://schemas.openxmlformats.org/drawingml/2006/main">
            <a:off x="609600" y="392430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/goal resume — відновити; /goal clear — прибрати ціль.</a:t>
            </a:r>
          </a:p>
        </p:txBody>
      </p:sp>
      <p:sp>
        <p:nvSpPr>
          <p:cNvPr id="5" name="body">
            <a:extLst xmlns:a="http://schemas.openxmlformats.org/drawingml/2006/main">
              <a:ext uri="{FF2B5EF4-FFF2-40B4-BE49-F238E27FC236}">
                <a16:creationId xmlns:a16="http://schemas.microsoft.com/office/drawing/2014/main" id="{9B3A9AF4-7211-48D3-A79B-F9D50CC368E1}"/>
              </a:ext>
            </a:extLst>
          </p:cNvPr>
          <p:cNvSpPr>
            <a:spLocks xmlns:a="http://schemas.openxmlformats.org/drawingml/2006/main" noGrp="1"/>
          </p:cNvSpPr>
          <p:nvPr/>
        </p:nvSpPr>
        <p:spPr>
          <a:xfrm xmlns:a="http://schemas.openxmlformats.org/drawingml/2006/main">
            <a:off x="609600" y="4981575"/>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Це команди запущеного Codex CLI, а не PowerShell чи вебчату.</a:t>
            </a:r>
          </a:p>
        </p:txBody>
      </p:sp>
      <p:sp>
        <p:nvSpPr>
          <p:cNvPr id="6" name="source-footer">
            <a:extLst xmlns:a="http://schemas.openxmlformats.org/drawingml/2006/main">
              <a:ext uri="{FF2B5EF4-FFF2-40B4-BE49-F238E27FC236}">
                <a16:creationId xmlns:a16="http://schemas.microsoft.com/office/drawing/2014/main" id="{0579609B-7A50-4E7D-9F9E-892707FA9643}"/>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30    Книга: с. 150    49–59 хв</a:t>
            </a:r>
          </a:p>
        </p:txBody>
      </p:sp>
      <p:sp>
        <p:nvSpPr>
          <p:cNvPr id="7" name="slide-number">
            <a:extLst xmlns:a="http://schemas.openxmlformats.org/drawingml/2006/main">
              <a:ext uri="{FF2B5EF4-FFF2-40B4-BE49-F238E27FC236}">
                <a16:creationId xmlns:a16="http://schemas.microsoft.com/office/drawing/2014/main" id="{04C2947D-A10D-4D8C-A10C-6985A22478A8}"/>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14 / 24</a:t>
            </a:r>
          </a:p>
        </p:txBody>
      </p:sp>
    </p:spTree>
    <p:extLst>
      <p:ext uri="{BB962C8B-B14F-4D97-AF65-F5344CB8AC3E}">
        <p14:creationId xmlns:p14="http://schemas.microsoft.com/office/powerpoint/2010/main" val="1833626096"/>
      </p:ext>
    </p:extLst>
  </p:cSld>
</p:sld>
</file>

<file path=ppt/slides/slide15.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E54938BE-8E2C-42D3-840E-E37C5A3FFF87}"/>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Створення й запуск навички</a:t>
            </a:r>
          </a:p>
        </p:txBody>
      </p:sp>
      <p:sp>
        <p:nvSpPr>
          <p:cNvPr id="2" name="step-number">
            <a:extLst xmlns:a="http://schemas.openxmlformats.org/drawingml/2006/main">
              <a:ext uri="{FF2B5EF4-FFF2-40B4-BE49-F238E27FC236}">
                <a16:creationId xmlns:a16="http://schemas.microsoft.com/office/drawing/2014/main" id="{F229938E-CC6E-4D1F-8D9A-B948C2DAD5DE}"/>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374812E6-FF3E-4225-A100-1FA27B1EE651}"/>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У Codex відкрийте AI-practice з content\desk-script.txt.</a:t>
            </a:r>
          </a:p>
        </p:txBody>
      </p:sp>
      <p:sp>
        <p:nvSpPr>
          <p:cNvPr id="4" name="step-number">
            <a:extLst xmlns:a="http://schemas.openxmlformats.org/drawingml/2006/main">
              <a:ext uri="{FF2B5EF4-FFF2-40B4-BE49-F238E27FC236}">
                <a16:creationId xmlns:a16="http://schemas.microsoft.com/office/drawing/2014/main" id="{10AA5632-5D39-4884-8603-93C1AEA99439}"/>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8D48C327-A691-4B9A-B692-DFB3FDC2D268}"/>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$skill-creator → повне доручення з L30_prompts.txt → Enter.</a:t>
            </a:r>
          </a:p>
        </p:txBody>
      </p:sp>
      <p:sp>
        <p:nvSpPr>
          <p:cNvPr id="6" name="step-number">
            <a:extLst xmlns:a="http://schemas.openxmlformats.org/drawingml/2006/main">
              <a:ext uri="{FF2B5EF4-FFF2-40B4-BE49-F238E27FC236}">
                <a16:creationId xmlns:a16="http://schemas.microsoft.com/office/drawing/2014/main" id="{0B478055-2319-49C5-BD96-E7C4DEAF8B73}"/>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AFAB29CE-B1E7-46F7-B5EF-2101E03A4CFA}"/>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Прочитайте SKILL.md: правила перевірки не мають дозволяти зміну сценарію.</a:t>
            </a:r>
          </a:p>
        </p:txBody>
      </p:sp>
      <p:sp>
        <p:nvSpPr>
          <p:cNvPr id="8" name="step-number">
            <a:extLst xmlns:a="http://schemas.openxmlformats.org/drawingml/2006/main">
              <a:ext uri="{FF2B5EF4-FFF2-40B4-BE49-F238E27FC236}">
                <a16:creationId xmlns:a16="http://schemas.microsoft.com/office/drawing/2014/main" id="{EC775BA9-933D-4C9B-9BA2-E7E403E7A5B3}"/>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F7057FD2-7988-4550-970A-BD1C4B98D92E}"/>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У новій розмові виберіть $desk-script-check для content/desk-script.txt.</a:t>
            </a:r>
          </a:p>
        </p:txBody>
      </p:sp>
      <p:sp>
        <p:nvSpPr>
          <p:cNvPr id="10" name="source-footer">
            <a:extLst xmlns:a="http://schemas.openxmlformats.org/drawingml/2006/main">
              <a:ext uri="{FF2B5EF4-FFF2-40B4-BE49-F238E27FC236}">
                <a16:creationId xmlns:a16="http://schemas.microsoft.com/office/drawing/2014/main" id="{1BCD25D9-346B-4E08-97FF-D07050B63DFD}"/>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30    Книга: с. 150    59–72 хв</a:t>
            </a:r>
          </a:p>
        </p:txBody>
      </p:sp>
      <p:sp>
        <p:nvSpPr>
          <p:cNvPr id="11" name="slide-number">
            <a:extLst xmlns:a="http://schemas.openxmlformats.org/drawingml/2006/main">
              <a:ext uri="{FF2B5EF4-FFF2-40B4-BE49-F238E27FC236}">
                <a16:creationId xmlns:a16="http://schemas.microsoft.com/office/drawing/2014/main" id="{762BC7E7-81C6-45BC-B6DF-97BB978C753D}"/>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15 / 24</a:t>
            </a:r>
          </a:p>
        </p:txBody>
      </p:sp>
    </p:spTree>
    <p:extLst>
      <p:ext uri="{BB962C8B-B14F-4D97-AF65-F5344CB8AC3E}">
        <p14:creationId xmlns:p14="http://schemas.microsoft.com/office/powerpoint/2010/main" val="1581505570"/>
      </p:ext>
    </p:extLst>
  </p:cSld>
</p:sld>
</file>

<file path=ppt/slides/slide16.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32548136-2FEC-4FF0-BA96-17E193D08F0E}"/>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Частина запиту: власна навичка</a:t>
            </a:r>
          </a:p>
        </p:txBody>
      </p:sp>
      <p:sp>
        <p:nvSpPr>
          <p:cNvPr id="2" name="prompt">
            <a:extLst xmlns:a="http://schemas.openxmlformats.org/drawingml/2006/main">
              <a:ext uri="{FF2B5EF4-FFF2-40B4-BE49-F238E27FC236}">
                <a16:creationId xmlns:a16="http://schemas.microsoft.com/office/drawing/2014/main" id="{25658D24-9807-4ACB-8555-E59AACE5AC69}"/>
              </a:ext>
            </a:extLst>
          </p:cNvPr>
          <p:cNvSpPr>
            <a:spLocks xmlns:a="http://schemas.openxmlformats.org/drawingml/2006/main" noGrp="1"/>
          </p:cNvSpPr>
          <p:nvPr/>
        </p:nvSpPr>
        <p:spPr>
          <a:xfrm xmlns:a="http://schemas.openxmlformats.org/drawingml/2006/main">
            <a:off x="609600" y="1809750"/>
            <a:ext cx="10972800" cy="3371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93342"/>
                </a:solidFill>
                <a:latin typeface="Consolas"/>
                <a:ea typeface="Consolas"/>
                <a:cs typeface="Consolas"/>
              </a:defRPr>
            </a:defPPr>
            <a:lvl1pPr>
              <a:buNone/>
              <a:defRPr sz="2400" b="0">
                <a:solidFill>
                  <a:srgbClr val="193342"/>
                </a:solidFill>
                <a:latin typeface="Consolas"/>
                <a:ea typeface="Consolas"/>
                <a:cs typeface="Consolas"/>
              </a:defRPr>
            </a:lvl1pPr>
            <a:lvl2pPr>
              <a:buNone/>
              <a:defRPr sz="2400" b="0">
                <a:solidFill>
                  <a:srgbClr val="193342"/>
                </a:solidFill>
                <a:latin typeface="Consolas"/>
                <a:ea typeface="Consolas"/>
                <a:cs typeface="Consolas"/>
              </a:defRPr>
            </a:lvl2pPr>
            <a:lvl3pPr>
              <a:buNone/>
              <a:defRPr sz="2400" b="0">
                <a:solidFill>
                  <a:srgbClr val="193342"/>
                </a:solidFill>
                <a:latin typeface="Consolas"/>
                <a:ea typeface="Consolas"/>
                <a:cs typeface="Consolas"/>
              </a:defRPr>
            </a:lvl3pPr>
            <a:lvl4pPr>
              <a:buNone/>
              <a:defRPr sz="2400" b="0">
                <a:solidFill>
                  <a:srgbClr val="193342"/>
                </a:solidFill>
                <a:latin typeface="Consolas"/>
                <a:ea typeface="Consolas"/>
                <a:cs typeface="Consolas"/>
              </a:defRPr>
            </a:lvl4pPr>
            <a:lvl5pPr>
              <a:buNone/>
              <a:defRPr sz="2400" b="0">
                <a:solidFill>
                  <a:srgbClr val="193342"/>
                </a:solidFill>
                <a:latin typeface="Consolas"/>
                <a:ea typeface="Consolas"/>
                <a:cs typeface="Consolas"/>
              </a:defRPr>
            </a:lvl5pPr>
            <a:lvl6pPr>
              <a:buNone/>
              <a:defRPr sz="2400" b="0">
                <a:solidFill>
                  <a:srgbClr val="193342"/>
                </a:solidFill>
                <a:latin typeface="Consolas"/>
                <a:ea typeface="Consolas"/>
                <a:cs typeface="Consolas"/>
              </a:defRPr>
            </a:lvl6pPr>
            <a:lvl7pPr>
              <a:buNone/>
              <a:defRPr sz="2400" b="0">
                <a:solidFill>
                  <a:srgbClr val="193342"/>
                </a:solidFill>
                <a:latin typeface="Consolas"/>
                <a:ea typeface="Consolas"/>
                <a:cs typeface="Consolas"/>
              </a:defRPr>
            </a:lvl7pPr>
            <a:lvl8pPr>
              <a:buNone/>
              <a:defRPr sz="2400" b="0">
                <a:solidFill>
                  <a:srgbClr val="193342"/>
                </a:solidFill>
                <a:latin typeface="Consolas"/>
                <a:ea typeface="Consolas"/>
                <a:cs typeface="Consolas"/>
              </a:defRPr>
            </a:lvl8pPr>
            <a:lvl9pPr>
              <a:buNone/>
              <a:defRPr sz="2400" b="0">
                <a:solidFill>
                  <a:srgbClr val="193342"/>
                </a:solidFill>
                <a:latin typeface="Consolas"/>
                <a:ea typeface="Consolas"/>
                <a:cs typeface="Consolas"/>
              </a:defRPr>
            </a:lvl9pPr>
          </a:lstStyle>
          <a:p xmlns:a="http://schemas.openxmlformats.org/drawingml/2006/main">
            <a:pPr>
              <a:buNone/>
              <a:defRPr sz="2400" b="0">
                <a:solidFill>
                  <a:srgbClr val="193342"/>
                </a:solidFill>
                <a:latin typeface="Consolas"/>
                <a:ea typeface="Consolas"/>
                <a:cs typeface="Consolas"/>
              </a:defRPr>
            </a:pPr>
            <a:r>
              <a:rPr sz="2400" b="0">
                <a:solidFill>
                  <a:srgbClr val="193342"/>
                </a:solidFill>
                <a:latin typeface="Consolas"/>
                <a:ea typeface="Consolas"/>
                <a:cs typeface="Consolas"/>
              </a:rPr>
              <a:t>Вона перевіряє лише наданий сценарій: п’ять кадрів, суму їхньої тривалості, наявність коротких написів і предмети з уроку 20 — книжку, блокнот, ручку та коробку. Невідоме позначає питанням. Файл сценарію не змінює.</a:t>
            </a:r>
          </a:p>
        </p:txBody>
      </p:sp>
      <p:sp>
        <p:nvSpPr>
          <p:cNvPr id="3" name="prompt-context">
            <a:extLst xmlns:a="http://schemas.openxmlformats.org/drawingml/2006/main">
              <a:ext uri="{FF2B5EF4-FFF2-40B4-BE49-F238E27FC236}">
                <a16:creationId xmlns:a16="http://schemas.microsoft.com/office/drawing/2014/main" id="{816D9F1A-0127-4817-BF58-7606F7977DD3}"/>
              </a:ext>
            </a:extLst>
          </p:cNvPr>
          <p:cNvSpPr>
            <a:spLocks xmlns:a="http://schemas.openxmlformats.org/drawingml/2006/main" noGrp="1"/>
          </p:cNvSpPr>
          <p:nvPr/>
        </p:nvSpPr>
        <p:spPr>
          <a:xfrm xmlns:a="http://schemas.openxmlformats.org/drawingml/2006/main">
            <a:off x="609600" y="521970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193342"/>
                </a:solidFill>
                <a:latin typeface="Calibri"/>
                <a:ea typeface="Calibri"/>
                <a:cs typeface="Calibri"/>
              </a:defRPr>
            </a:defPPr>
            <a:lvl1pPr>
              <a:buNone/>
              <a:defRPr sz="2250" b="0">
                <a:solidFill>
                  <a:srgbClr val="193342"/>
                </a:solidFill>
                <a:latin typeface="Calibri"/>
                <a:ea typeface="Calibri"/>
                <a:cs typeface="Calibri"/>
              </a:defRPr>
            </a:lvl1pPr>
            <a:lvl2pPr>
              <a:buNone/>
              <a:defRPr sz="2250" b="0">
                <a:solidFill>
                  <a:srgbClr val="193342"/>
                </a:solidFill>
                <a:latin typeface="Calibri"/>
                <a:ea typeface="Calibri"/>
                <a:cs typeface="Calibri"/>
              </a:defRPr>
            </a:lvl2pPr>
            <a:lvl3pPr>
              <a:buNone/>
              <a:defRPr sz="2250" b="0">
                <a:solidFill>
                  <a:srgbClr val="193342"/>
                </a:solidFill>
                <a:latin typeface="Calibri"/>
                <a:ea typeface="Calibri"/>
                <a:cs typeface="Calibri"/>
              </a:defRPr>
            </a:lvl3pPr>
            <a:lvl4pPr>
              <a:buNone/>
              <a:defRPr sz="2250" b="0">
                <a:solidFill>
                  <a:srgbClr val="193342"/>
                </a:solidFill>
                <a:latin typeface="Calibri"/>
                <a:ea typeface="Calibri"/>
                <a:cs typeface="Calibri"/>
              </a:defRPr>
            </a:lvl4pPr>
            <a:lvl5pPr>
              <a:buNone/>
              <a:defRPr sz="2250" b="0">
                <a:solidFill>
                  <a:srgbClr val="193342"/>
                </a:solidFill>
                <a:latin typeface="Calibri"/>
                <a:ea typeface="Calibri"/>
                <a:cs typeface="Calibri"/>
              </a:defRPr>
            </a:lvl5pPr>
            <a:lvl6pPr>
              <a:buNone/>
              <a:defRPr sz="2250" b="0">
                <a:solidFill>
                  <a:srgbClr val="193342"/>
                </a:solidFill>
                <a:latin typeface="Calibri"/>
                <a:ea typeface="Calibri"/>
                <a:cs typeface="Calibri"/>
              </a:defRPr>
            </a:lvl6pPr>
            <a:lvl7pPr>
              <a:buNone/>
              <a:defRPr sz="2250" b="0">
                <a:solidFill>
                  <a:srgbClr val="193342"/>
                </a:solidFill>
                <a:latin typeface="Calibri"/>
                <a:ea typeface="Calibri"/>
                <a:cs typeface="Calibri"/>
              </a:defRPr>
            </a:lvl7pPr>
            <a:lvl8pPr>
              <a:buNone/>
              <a:defRPr sz="2250" b="0">
                <a:solidFill>
                  <a:srgbClr val="193342"/>
                </a:solidFill>
                <a:latin typeface="Calibri"/>
                <a:ea typeface="Calibri"/>
                <a:cs typeface="Calibri"/>
              </a:defRPr>
            </a:lvl8pPr>
            <a:lvl9pPr>
              <a:buNone/>
              <a:defRPr sz="2250" b="0">
                <a:solidFill>
                  <a:srgbClr val="193342"/>
                </a:solidFill>
                <a:latin typeface="Calibri"/>
                <a:ea typeface="Calibri"/>
                <a:cs typeface="Calibri"/>
              </a:defRPr>
            </a:lvl9pPr>
          </a:lstStyle>
          <a:p xmlns:a="http://schemas.openxmlformats.org/drawingml/2006/main">
            <a:pPr>
              <a:buNone/>
              <a:defRPr sz="2250" b="0">
                <a:solidFill>
                  <a:srgbClr val="193342"/>
                </a:solidFill>
                <a:latin typeface="Calibri"/>
                <a:ea typeface="Calibri"/>
                <a:cs typeface="Calibri"/>
              </a:defRPr>
            </a:pPr>
            <a:r>
              <a:rPr sz="2250" b="0">
                <a:solidFill>
                  <a:srgbClr val="193342"/>
                </a:solidFill>
                <a:latin typeface="Calibri"/>
                <a:ea typeface="Calibri"/>
                <a:cs typeface="Calibri"/>
              </a:rPr>
              <a:t>Повне доручення: L30_prompts.txt, блок «Створення навички та проба».</a:t>
            </a:r>
          </a:p>
        </p:txBody>
      </p:sp>
      <p:sp>
        <p:nvSpPr>
          <p:cNvPr id="4" name="source-footer">
            <a:extLst xmlns:a="http://schemas.openxmlformats.org/drawingml/2006/main">
              <a:ext uri="{FF2B5EF4-FFF2-40B4-BE49-F238E27FC236}">
                <a16:creationId xmlns:a16="http://schemas.microsoft.com/office/drawing/2014/main" id="{1F9D62E4-EE13-423B-B7D7-D15691B0F80B}"/>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30    Книга: с. 150    59–72 хв</a:t>
            </a:r>
          </a:p>
        </p:txBody>
      </p:sp>
      <p:sp>
        <p:nvSpPr>
          <p:cNvPr id="5" name="slide-number">
            <a:extLst xmlns:a="http://schemas.openxmlformats.org/drawingml/2006/main">
              <a:ext uri="{FF2B5EF4-FFF2-40B4-BE49-F238E27FC236}">
                <a16:creationId xmlns:a16="http://schemas.microsoft.com/office/drawing/2014/main" id="{1B256E16-3687-40D6-B89D-87C0B60C8B24}"/>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16 / 24</a:t>
            </a:r>
          </a:p>
        </p:txBody>
      </p:sp>
    </p:spTree>
    <p:extLst>
      <p:ext uri="{BB962C8B-B14F-4D97-AF65-F5344CB8AC3E}">
        <p14:creationId xmlns:p14="http://schemas.microsoft.com/office/powerpoint/2010/main" val="538968358"/>
      </p:ext>
    </p:extLst>
  </p:cSld>
</p:sld>
</file>

<file path=ppt/slides/slide17.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FCC711AE-CF99-413C-86E3-AB46C15C76A4}"/>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Контрольна проба навички</a:t>
            </a:r>
          </a:p>
        </p:txBody>
      </p:sp>
      <p:sp>
        <p:nvSpPr>
          <p:cNvPr id="2" name="step-number">
            <a:extLst xmlns:a="http://schemas.openxmlformats.org/drawingml/2006/main">
              <a:ext uri="{FF2B5EF4-FFF2-40B4-BE49-F238E27FC236}">
                <a16:creationId xmlns:a16="http://schemas.microsoft.com/office/drawing/2014/main" id="{65E13698-5F31-4833-B759-827AE2ADC12D}"/>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0917FBEB-861C-4375-BB8E-9C71F0FB92A1}"/>
              </a:ext>
            </a:extLst>
          </p:cNvPr>
          <p:cNvSpPr>
            <a:spLocks xmlns:a="http://schemas.openxmlformats.org/drawingml/2006/main" noGrp="1"/>
          </p:cNvSpPr>
          <p:nvPr/>
        </p:nvSpPr>
        <p:spPr>
          <a:xfrm xmlns:a="http://schemas.openxmlformats.org/drawingml/2006/main">
            <a:off x="1352550" y="18097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Передайте навичці: «П’ять кадрів: 5, 9, 9, 9, 8 секунд. Загалом 45 секунд. Написи не задано».</a:t>
            </a:r>
          </a:p>
        </p:txBody>
      </p:sp>
      <p:sp>
        <p:nvSpPr>
          <p:cNvPr id="4" name="step-number">
            <a:extLst xmlns:a="http://schemas.openxmlformats.org/drawingml/2006/main">
              <a:ext uri="{FF2B5EF4-FFF2-40B4-BE49-F238E27FC236}">
                <a16:creationId xmlns:a16="http://schemas.microsoft.com/office/drawing/2014/main" id="{FCD70FB5-17D2-4F57-BFE3-20A0A04DDC48}"/>
              </a:ext>
            </a:extLst>
          </p:cNvPr>
          <p:cNvSpPr>
            <a:spLocks xmlns:a="http://schemas.openxmlformats.org/drawingml/2006/main" noGrp="1"/>
          </p:cNvSpPr>
          <p:nvPr/>
        </p:nvSpPr>
        <p:spPr>
          <a:xfrm xmlns:a="http://schemas.openxmlformats.org/drawingml/2006/main">
            <a:off x="609600" y="30670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71F747E0-6823-4D53-9875-091FD2FC706D}"/>
              </a:ext>
            </a:extLst>
          </p:cNvPr>
          <p:cNvSpPr>
            <a:spLocks xmlns:a="http://schemas.openxmlformats.org/drawingml/2006/main" noGrp="1"/>
          </p:cNvSpPr>
          <p:nvPr/>
        </p:nvSpPr>
        <p:spPr>
          <a:xfrm xmlns:a="http://schemas.openxmlformats.org/drawingml/2006/main">
            <a:off x="1352550" y="30670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Обчисліть суму самостійно.</a:t>
            </a:r>
          </a:p>
        </p:txBody>
      </p:sp>
      <p:sp>
        <p:nvSpPr>
          <p:cNvPr id="6" name="step-number">
            <a:extLst xmlns:a="http://schemas.openxmlformats.org/drawingml/2006/main">
              <a:ext uri="{FF2B5EF4-FFF2-40B4-BE49-F238E27FC236}">
                <a16:creationId xmlns:a16="http://schemas.microsoft.com/office/drawing/2014/main" id="{2BD73F2C-8C8D-4ECB-BFF4-1578EBE6E5D5}"/>
              </a:ext>
            </a:extLst>
          </p:cNvPr>
          <p:cNvSpPr>
            <a:spLocks xmlns:a="http://schemas.openxmlformats.org/drawingml/2006/main" noGrp="1"/>
          </p:cNvSpPr>
          <p:nvPr/>
        </p:nvSpPr>
        <p:spPr>
          <a:xfrm xmlns:a="http://schemas.openxmlformats.org/drawingml/2006/main">
            <a:off x="609600" y="43243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101069AE-436D-420A-8F5E-B6757F485517}"/>
              </a:ext>
            </a:extLst>
          </p:cNvPr>
          <p:cNvSpPr>
            <a:spLocks xmlns:a="http://schemas.openxmlformats.org/drawingml/2006/main" noGrp="1"/>
          </p:cNvSpPr>
          <p:nvPr/>
        </p:nvSpPr>
        <p:spPr>
          <a:xfrm xmlns:a="http://schemas.openxmlformats.org/drawingml/2006/main">
            <a:off x="1352550" y="43243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Звірте відповідь. Які відомості ще треба уточнити?</a:t>
            </a:r>
          </a:p>
        </p:txBody>
      </p:sp>
      <p:sp>
        <p:nvSpPr>
          <p:cNvPr id="8" name="source-footer">
            <a:extLst xmlns:a="http://schemas.openxmlformats.org/drawingml/2006/main">
              <a:ext uri="{FF2B5EF4-FFF2-40B4-BE49-F238E27FC236}">
                <a16:creationId xmlns:a16="http://schemas.microsoft.com/office/drawing/2014/main" id="{2BD1ACB1-B4E3-4974-A105-9C65C0390C6F}"/>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30    Книга: с. 150    59–72 хв</a:t>
            </a:r>
          </a:p>
        </p:txBody>
      </p:sp>
      <p:sp>
        <p:nvSpPr>
          <p:cNvPr id="9" name="slide-number">
            <a:extLst xmlns:a="http://schemas.openxmlformats.org/drawingml/2006/main">
              <a:ext uri="{FF2B5EF4-FFF2-40B4-BE49-F238E27FC236}">
                <a16:creationId xmlns:a16="http://schemas.microsoft.com/office/drawing/2014/main" id="{D9524F6D-FC3D-4C67-A2EC-75C3C2657892}"/>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17 / 24</a:t>
            </a:r>
          </a:p>
        </p:txBody>
      </p:sp>
    </p:spTree>
    <p:extLst>
      <p:ext uri="{BB962C8B-B14F-4D97-AF65-F5344CB8AC3E}">
        <p14:creationId xmlns:p14="http://schemas.microsoft.com/office/powerpoint/2010/main" val="352742102"/>
      </p:ext>
    </p:extLst>
  </p:cSld>
</p:sld>
</file>

<file path=ppt/slides/slide18.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6B9665D6-F006-498A-AFE1-CA430A6DAFC3}"/>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Копія сайта для невеликої цілі</a:t>
            </a:r>
          </a:p>
        </p:txBody>
      </p:sp>
      <p:sp>
        <p:nvSpPr>
          <p:cNvPr id="2" name="step-number">
            <a:extLst xmlns:a="http://schemas.openxmlformats.org/drawingml/2006/main">
              <a:ext uri="{FF2B5EF4-FFF2-40B4-BE49-F238E27FC236}">
                <a16:creationId xmlns:a16="http://schemas.microsoft.com/office/drawing/2014/main" id="{1B35D758-D403-44F2-982C-EF0E1D1F007A}"/>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82442504-ABA7-4B3A-94D1-7851655C9999}"/>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У AI-practice скопіюйте personal-site як personal-site-goal; за зайнятої назви додайте -2.</a:t>
            </a:r>
          </a:p>
        </p:txBody>
      </p:sp>
      <p:sp>
        <p:nvSpPr>
          <p:cNvPr id="4" name="step-number">
            <a:extLst xmlns:a="http://schemas.openxmlformats.org/drawingml/2006/main">
              <a:ext uri="{FF2B5EF4-FFF2-40B4-BE49-F238E27FC236}">
                <a16:creationId xmlns:a16="http://schemas.microsoft.com/office/drawing/2014/main" id="{DE194820-2CF8-4BAC-B1FB-5616BEFEA4C4}"/>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FB33B73E-FEBF-437D-9D14-7C4E473CC5F1}"/>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Перевірте index.html і styles.css у копії.</a:t>
            </a:r>
          </a:p>
        </p:txBody>
      </p:sp>
      <p:sp>
        <p:nvSpPr>
          <p:cNvPr id="6" name="step-number">
            <a:extLst xmlns:a="http://schemas.openxmlformats.org/drawingml/2006/main">
              <a:ext uri="{FF2B5EF4-FFF2-40B4-BE49-F238E27FC236}">
                <a16:creationId xmlns:a16="http://schemas.microsoft.com/office/drawing/2014/main" id="{46F71DCD-2307-456E-A980-42837B75CE69}"/>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71E25FCB-AC67-4D8A-9924-7CE717292C95}"/>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У Codex приєднайте копію: Projects → Edit project → Add folder.</a:t>
            </a:r>
          </a:p>
        </p:txBody>
      </p:sp>
      <p:sp>
        <p:nvSpPr>
          <p:cNvPr id="8" name="step-number">
            <a:extLst xmlns:a="http://schemas.openxmlformats.org/drawingml/2006/main">
              <a:ext uri="{FF2B5EF4-FFF2-40B4-BE49-F238E27FC236}">
                <a16:creationId xmlns:a16="http://schemas.microsoft.com/office/drawing/2014/main" id="{7214BB0B-69E9-4DFE-ABF0-E913840FEAEA}"/>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94192D20-6073-41CA-A61A-9D36D869CA5A}"/>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Через /plan попросіть план змін із наступного слайда. Прочитайте його.</a:t>
            </a:r>
          </a:p>
        </p:txBody>
      </p:sp>
      <p:sp>
        <p:nvSpPr>
          <p:cNvPr id="10" name="source-footer">
            <a:extLst xmlns:a="http://schemas.openxmlformats.org/drawingml/2006/main">
              <a:ext uri="{FF2B5EF4-FFF2-40B4-BE49-F238E27FC236}">
                <a16:creationId xmlns:a16="http://schemas.microsoft.com/office/drawing/2014/main" id="{50CA0437-8ACD-4C6B-921E-423E22F6215E}"/>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30    Книга: с. 150    72–85 хв</a:t>
            </a:r>
          </a:p>
        </p:txBody>
      </p:sp>
      <p:sp>
        <p:nvSpPr>
          <p:cNvPr id="11" name="slide-number">
            <a:extLst xmlns:a="http://schemas.openxmlformats.org/drawingml/2006/main">
              <a:ext uri="{FF2B5EF4-FFF2-40B4-BE49-F238E27FC236}">
                <a16:creationId xmlns:a16="http://schemas.microsoft.com/office/drawing/2014/main" id="{0BA50B49-30C5-4788-B269-1293BB18E756}"/>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18 / 24</a:t>
            </a:r>
          </a:p>
        </p:txBody>
      </p:sp>
    </p:spTree>
    <p:extLst>
      <p:ext uri="{BB962C8B-B14F-4D97-AF65-F5344CB8AC3E}">
        <p14:creationId xmlns:p14="http://schemas.microsoft.com/office/powerpoint/2010/main" val="838754313"/>
      </p:ext>
    </p:extLst>
  </p:cSld>
</p:sld>
</file>

<file path=ppt/slides/slide19.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1DB61A57-0CDB-4233-AC6D-719ABDD637F9}"/>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Частина запиту: ціль для копії сайта</a:t>
            </a:r>
          </a:p>
        </p:txBody>
      </p:sp>
      <p:sp>
        <p:nvSpPr>
          <p:cNvPr id="2" name="prompt">
            <a:extLst xmlns:a="http://schemas.openxmlformats.org/drawingml/2006/main">
              <a:ext uri="{FF2B5EF4-FFF2-40B4-BE49-F238E27FC236}">
                <a16:creationId xmlns:a16="http://schemas.microsoft.com/office/drawing/2014/main" id="{26C01845-4A0E-48ED-80CD-9BEF96469804}"/>
              </a:ext>
            </a:extLst>
          </p:cNvPr>
          <p:cNvSpPr>
            <a:spLocks xmlns:a="http://schemas.openxmlformats.org/drawingml/2006/main" noGrp="1"/>
          </p:cNvSpPr>
          <p:nvPr/>
        </p:nvSpPr>
        <p:spPr>
          <a:xfrm xmlns:a="http://schemas.openxmlformats.org/drawingml/2006/main">
            <a:off x="609600" y="1809750"/>
            <a:ext cx="10972800" cy="3371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93342"/>
                </a:solidFill>
                <a:latin typeface="Consolas"/>
                <a:ea typeface="Consolas"/>
                <a:cs typeface="Consolas"/>
              </a:defRPr>
            </a:defPPr>
            <a:lvl1pPr>
              <a:buNone/>
              <a:defRPr sz="2400" b="0">
                <a:solidFill>
                  <a:srgbClr val="193342"/>
                </a:solidFill>
                <a:latin typeface="Consolas"/>
                <a:ea typeface="Consolas"/>
                <a:cs typeface="Consolas"/>
              </a:defRPr>
            </a:lvl1pPr>
            <a:lvl2pPr>
              <a:buNone/>
              <a:defRPr sz="2400" b="0">
                <a:solidFill>
                  <a:srgbClr val="193342"/>
                </a:solidFill>
                <a:latin typeface="Consolas"/>
                <a:ea typeface="Consolas"/>
                <a:cs typeface="Consolas"/>
              </a:defRPr>
            </a:lvl2pPr>
            <a:lvl3pPr>
              <a:buNone/>
              <a:defRPr sz="2400" b="0">
                <a:solidFill>
                  <a:srgbClr val="193342"/>
                </a:solidFill>
                <a:latin typeface="Consolas"/>
                <a:ea typeface="Consolas"/>
                <a:cs typeface="Consolas"/>
              </a:defRPr>
            </a:lvl3pPr>
            <a:lvl4pPr>
              <a:buNone/>
              <a:defRPr sz="2400" b="0">
                <a:solidFill>
                  <a:srgbClr val="193342"/>
                </a:solidFill>
                <a:latin typeface="Consolas"/>
                <a:ea typeface="Consolas"/>
                <a:cs typeface="Consolas"/>
              </a:defRPr>
            </a:lvl4pPr>
            <a:lvl5pPr>
              <a:buNone/>
              <a:defRPr sz="2400" b="0">
                <a:solidFill>
                  <a:srgbClr val="193342"/>
                </a:solidFill>
                <a:latin typeface="Consolas"/>
                <a:ea typeface="Consolas"/>
                <a:cs typeface="Consolas"/>
              </a:defRPr>
            </a:lvl5pPr>
            <a:lvl6pPr>
              <a:buNone/>
              <a:defRPr sz="2400" b="0">
                <a:solidFill>
                  <a:srgbClr val="193342"/>
                </a:solidFill>
                <a:latin typeface="Consolas"/>
                <a:ea typeface="Consolas"/>
                <a:cs typeface="Consolas"/>
              </a:defRPr>
            </a:lvl6pPr>
            <a:lvl7pPr>
              <a:buNone/>
              <a:defRPr sz="2400" b="0">
                <a:solidFill>
                  <a:srgbClr val="193342"/>
                </a:solidFill>
                <a:latin typeface="Consolas"/>
                <a:ea typeface="Consolas"/>
                <a:cs typeface="Consolas"/>
              </a:defRPr>
            </a:lvl7pPr>
            <a:lvl8pPr>
              <a:buNone/>
              <a:defRPr sz="2400" b="0">
                <a:solidFill>
                  <a:srgbClr val="193342"/>
                </a:solidFill>
                <a:latin typeface="Consolas"/>
                <a:ea typeface="Consolas"/>
                <a:cs typeface="Consolas"/>
              </a:defRPr>
            </a:lvl8pPr>
            <a:lvl9pPr>
              <a:buNone/>
              <a:defRPr sz="2400" b="0">
                <a:solidFill>
                  <a:srgbClr val="193342"/>
                </a:solidFill>
                <a:latin typeface="Consolas"/>
                <a:ea typeface="Consolas"/>
                <a:cs typeface="Consolas"/>
              </a:defRPr>
            </a:lvl9pPr>
          </a:lstStyle>
          <a:p xmlns:a="http://schemas.openxmlformats.org/drawingml/2006/main">
            <a:pPr>
              <a:buNone/>
              <a:defRPr sz="2400" b="0">
                <a:solidFill>
                  <a:srgbClr val="193342"/>
                </a:solidFill>
                <a:latin typeface="Consolas"/>
                <a:ea typeface="Consolas"/>
                <a:cs typeface="Consolas"/>
              </a:defRPr>
            </a:pPr>
            <a:r>
              <a:rPr sz="2400" b="0">
                <a:solidFill>
                  <a:srgbClr val="193342"/>
                </a:solidFill>
                <a:latin typeface="Consolas"/>
                <a:ea typeface="Consolas"/>
                <a:cs typeface="Consolas"/>
              </a:rPr>
              <a:t>Додай до index.html розділ «Чого я навчилася» з трьома пунктами: створити сторінку, перевірити список справ, підготувати сценарій. Збережи інші розділи й оформлення. Нічого не публікуй.</a:t>
            </a:r>
          </a:p>
        </p:txBody>
      </p:sp>
      <p:sp>
        <p:nvSpPr>
          <p:cNvPr id="3" name="prompt-context">
            <a:extLst xmlns:a="http://schemas.openxmlformats.org/drawingml/2006/main">
              <a:ext uri="{FF2B5EF4-FFF2-40B4-BE49-F238E27FC236}">
                <a16:creationId xmlns:a16="http://schemas.microsoft.com/office/drawing/2014/main" id="{C416B921-E319-4F59-8310-F3374E60C24D}"/>
              </a:ext>
            </a:extLst>
          </p:cNvPr>
          <p:cNvSpPr>
            <a:spLocks xmlns:a="http://schemas.openxmlformats.org/drawingml/2006/main" noGrp="1"/>
          </p:cNvSpPr>
          <p:nvPr/>
        </p:nvSpPr>
        <p:spPr>
          <a:xfrm xmlns:a="http://schemas.openxmlformats.org/drawingml/2006/main">
            <a:off x="609600" y="521970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193342"/>
                </a:solidFill>
                <a:latin typeface="Calibri"/>
                <a:ea typeface="Calibri"/>
                <a:cs typeface="Calibri"/>
              </a:defRPr>
            </a:defPPr>
            <a:lvl1pPr>
              <a:buNone/>
              <a:defRPr sz="2250" b="0">
                <a:solidFill>
                  <a:srgbClr val="193342"/>
                </a:solidFill>
                <a:latin typeface="Calibri"/>
                <a:ea typeface="Calibri"/>
                <a:cs typeface="Calibri"/>
              </a:defRPr>
            </a:lvl1pPr>
            <a:lvl2pPr>
              <a:buNone/>
              <a:defRPr sz="2250" b="0">
                <a:solidFill>
                  <a:srgbClr val="193342"/>
                </a:solidFill>
                <a:latin typeface="Calibri"/>
                <a:ea typeface="Calibri"/>
                <a:cs typeface="Calibri"/>
              </a:defRPr>
            </a:lvl2pPr>
            <a:lvl3pPr>
              <a:buNone/>
              <a:defRPr sz="2250" b="0">
                <a:solidFill>
                  <a:srgbClr val="193342"/>
                </a:solidFill>
                <a:latin typeface="Calibri"/>
                <a:ea typeface="Calibri"/>
                <a:cs typeface="Calibri"/>
              </a:defRPr>
            </a:lvl3pPr>
            <a:lvl4pPr>
              <a:buNone/>
              <a:defRPr sz="2250" b="0">
                <a:solidFill>
                  <a:srgbClr val="193342"/>
                </a:solidFill>
                <a:latin typeface="Calibri"/>
                <a:ea typeface="Calibri"/>
                <a:cs typeface="Calibri"/>
              </a:defRPr>
            </a:lvl4pPr>
            <a:lvl5pPr>
              <a:buNone/>
              <a:defRPr sz="2250" b="0">
                <a:solidFill>
                  <a:srgbClr val="193342"/>
                </a:solidFill>
                <a:latin typeface="Calibri"/>
                <a:ea typeface="Calibri"/>
                <a:cs typeface="Calibri"/>
              </a:defRPr>
            </a:lvl5pPr>
            <a:lvl6pPr>
              <a:buNone/>
              <a:defRPr sz="2250" b="0">
                <a:solidFill>
                  <a:srgbClr val="193342"/>
                </a:solidFill>
                <a:latin typeface="Calibri"/>
                <a:ea typeface="Calibri"/>
                <a:cs typeface="Calibri"/>
              </a:defRPr>
            </a:lvl6pPr>
            <a:lvl7pPr>
              <a:buNone/>
              <a:defRPr sz="2250" b="0">
                <a:solidFill>
                  <a:srgbClr val="193342"/>
                </a:solidFill>
                <a:latin typeface="Calibri"/>
                <a:ea typeface="Calibri"/>
                <a:cs typeface="Calibri"/>
              </a:defRPr>
            </a:lvl7pPr>
            <a:lvl8pPr>
              <a:buNone/>
              <a:defRPr sz="2250" b="0">
                <a:solidFill>
                  <a:srgbClr val="193342"/>
                </a:solidFill>
                <a:latin typeface="Calibri"/>
                <a:ea typeface="Calibri"/>
                <a:cs typeface="Calibri"/>
              </a:defRPr>
            </a:lvl8pPr>
            <a:lvl9pPr>
              <a:buNone/>
              <a:defRPr sz="2250" b="0">
                <a:solidFill>
                  <a:srgbClr val="193342"/>
                </a:solidFill>
                <a:latin typeface="Calibri"/>
                <a:ea typeface="Calibri"/>
                <a:cs typeface="Calibri"/>
              </a:defRPr>
            </a:lvl9pPr>
          </a:lstStyle>
          <a:p xmlns:a="http://schemas.openxmlformats.org/drawingml/2006/main">
            <a:pPr>
              <a:buNone/>
              <a:defRPr sz="2250" b="0">
                <a:solidFill>
                  <a:srgbClr val="193342"/>
                </a:solidFill>
                <a:latin typeface="Calibri"/>
                <a:ea typeface="Calibri"/>
                <a:cs typeface="Calibri"/>
              </a:defRPr>
            </a:pPr>
            <a:r>
              <a:rPr sz="2250" b="0">
                <a:solidFill>
                  <a:srgbClr val="193342"/>
                </a:solidFill>
                <a:latin typeface="Calibri"/>
                <a:ea typeface="Calibri"/>
                <a:cs typeface="Calibri"/>
              </a:rPr>
              <a:t>У настільному Codex виберіть /goal і надішліть повний запит із L30_prompts.txt.</a:t>
            </a:r>
          </a:p>
        </p:txBody>
      </p:sp>
      <p:sp>
        <p:nvSpPr>
          <p:cNvPr id="4" name="source-footer">
            <a:extLst xmlns:a="http://schemas.openxmlformats.org/drawingml/2006/main">
              <a:ext uri="{FF2B5EF4-FFF2-40B4-BE49-F238E27FC236}">
                <a16:creationId xmlns:a16="http://schemas.microsoft.com/office/drawing/2014/main" id="{60DD65B4-5904-4BEF-80AF-86D226270DB9}"/>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30    Книга: с. 150    72–85 хв</a:t>
            </a:r>
          </a:p>
        </p:txBody>
      </p:sp>
      <p:sp>
        <p:nvSpPr>
          <p:cNvPr id="5" name="slide-number">
            <a:extLst xmlns:a="http://schemas.openxmlformats.org/drawingml/2006/main">
              <a:ext uri="{FF2B5EF4-FFF2-40B4-BE49-F238E27FC236}">
                <a16:creationId xmlns:a16="http://schemas.microsoft.com/office/drawing/2014/main" id="{57C42DAC-B744-49BF-A3B2-F12A0096A709}"/>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19 / 24</a:t>
            </a:r>
          </a:p>
        </p:txBody>
      </p:sp>
    </p:spTree>
    <p:extLst>
      <p:ext uri="{BB962C8B-B14F-4D97-AF65-F5344CB8AC3E}">
        <p14:creationId xmlns:p14="http://schemas.microsoft.com/office/powerpoint/2010/main" val="1352320744"/>
      </p:ext>
    </p:extLst>
  </p:cSld>
</p:sld>
</file>

<file path=ppt/slides/slide20.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2FA808A6-E87B-4955-98CA-3B19A7F2F7DF}"/>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Перевірка цілі у браузері (1/2)</a:t>
            </a:r>
          </a:p>
        </p:txBody>
      </p:sp>
      <p:pic>
        <p:nvPicPr>
          <p:cNvPr id="2" name="">
            <a:extLst xmlns:a="http://schemas.openxmlformats.org/drawingml/2006/main">
              <a:ext uri="{FF2B5EF4-FFF2-40B4-BE49-F238E27FC236}">
                <a16:creationId xmlns:a16="http://schemas.microsoft.com/office/drawing/2014/main" id="{B1ADD9E9-5C38-4689-9789-7DA439286CA1}"/>
              </a:ext>
            </a:extLst>
          </p:cNvPr>
          <p:cNvPicPr>
            <a:picLocks xmlns:a="http://schemas.openxmlformats.org/drawingml/2006/main" noChangeAspect="1"/>
          </p:cNvPicPr>
          <p:nvPr/>
        </p:nvPicPr>
        <p:blipFill>
          <a:blip xmlns:r="http://schemas.openxmlformats.org/officeDocument/2006/relationships" xmlns:a="http://schemas.openxmlformats.org/drawingml/2006/main" r:embed="Ra8bb7925893a4fa8"/>
          <a:srcRect xmlns:a="http://schemas.openxmlformats.org/drawingml/2006/main" l="2433" t="0" r="2433" b="47850"/>
          <a:stretch xmlns:a="http://schemas.openxmlformats.org/drawingml/2006/main"/>
        </p:blipFill>
        <p:spPr>
          <a:xfrm xmlns:a="http://schemas.openxmlformats.org/drawingml/2006/main">
            <a:off x="609600" y="1863576"/>
            <a:ext cx="10972800" cy="3321349"/>
          </a:xfrm>
          <a:prstGeom xmlns:a="http://schemas.openxmlformats.org/drawingml/2006/main" prst="rect">
            <a:avLst/>
          </a:prstGeom>
        </p:spPr>
      </p:pic>
      <p:sp>
        <p:nvSpPr>
          <p:cNvPr id="3" name="visual-caption">
            <a:extLst xmlns:a="http://schemas.openxmlformats.org/drawingml/2006/main">
              <a:ext uri="{FF2B5EF4-FFF2-40B4-BE49-F238E27FC236}">
                <a16:creationId xmlns:a16="http://schemas.microsoft.com/office/drawing/2014/main" id="{CF1642D7-37A9-44DB-9AB1-167367AADCBF}"/>
              </a:ext>
            </a:extLst>
          </p:cNvPr>
          <p:cNvSpPr>
            <a:spLocks xmlns:a="http://schemas.openxmlformats.org/drawingml/2006/main" noGrp="1"/>
          </p:cNvSpPr>
          <p:nvPr/>
        </p:nvSpPr>
        <p:spPr>
          <a:xfrm xmlns:a="http://schemas.openxmlformats.org/drawingml/2006/main">
            <a:off x="609600" y="550545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193342"/>
                </a:solidFill>
                <a:latin typeface="Calibri"/>
                <a:ea typeface="Calibri"/>
                <a:cs typeface="Calibri"/>
              </a:defRPr>
            </a:defPPr>
            <a:lvl1pPr>
              <a:buNone/>
              <a:defRPr sz="2250" b="0">
                <a:solidFill>
                  <a:srgbClr val="193342"/>
                </a:solidFill>
                <a:latin typeface="Calibri"/>
                <a:ea typeface="Calibri"/>
                <a:cs typeface="Calibri"/>
              </a:defRPr>
            </a:lvl1pPr>
            <a:lvl2pPr>
              <a:buNone/>
              <a:defRPr sz="2250" b="0">
                <a:solidFill>
                  <a:srgbClr val="193342"/>
                </a:solidFill>
                <a:latin typeface="Calibri"/>
                <a:ea typeface="Calibri"/>
                <a:cs typeface="Calibri"/>
              </a:defRPr>
            </a:lvl2pPr>
            <a:lvl3pPr>
              <a:buNone/>
              <a:defRPr sz="2250" b="0">
                <a:solidFill>
                  <a:srgbClr val="193342"/>
                </a:solidFill>
                <a:latin typeface="Calibri"/>
                <a:ea typeface="Calibri"/>
                <a:cs typeface="Calibri"/>
              </a:defRPr>
            </a:lvl3pPr>
            <a:lvl4pPr>
              <a:buNone/>
              <a:defRPr sz="2250" b="0">
                <a:solidFill>
                  <a:srgbClr val="193342"/>
                </a:solidFill>
                <a:latin typeface="Calibri"/>
                <a:ea typeface="Calibri"/>
                <a:cs typeface="Calibri"/>
              </a:defRPr>
            </a:lvl4pPr>
            <a:lvl5pPr>
              <a:buNone/>
              <a:defRPr sz="2250" b="0">
                <a:solidFill>
                  <a:srgbClr val="193342"/>
                </a:solidFill>
                <a:latin typeface="Calibri"/>
                <a:ea typeface="Calibri"/>
                <a:cs typeface="Calibri"/>
              </a:defRPr>
            </a:lvl5pPr>
            <a:lvl6pPr>
              <a:buNone/>
              <a:defRPr sz="2250" b="0">
                <a:solidFill>
                  <a:srgbClr val="193342"/>
                </a:solidFill>
                <a:latin typeface="Calibri"/>
                <a:ea typeface="Calibri"/>
                <a:cs typeface="Calibri"/>
              </a:defRPr>
            </a:lvl6pPr>
            <a:lvl7pPr>
              <a:buNone/>
              <a:defRPr sz="2250" b="0">
                <a:solidFill>
                  <a:srgbClr val="193342"/>
                </a:solidFill>
                <a:latin typeface="Calibri"/>
                <a:ea typeface="Calibri"/>
                <a:cs typeface="Calibri"/>
              </a:defRPr>
            </a:lvl7pPr>
            <a:lvl8pPr>
              <a:buNone/>
              <a:defRPr sz="2250" b="0">
                <a:solidFill>
                  <a:srgbClr val="193342"/>
                </a:solidFill>
                <a:latin typeface="Calibri"/>
                <a:ea typeface="Calibri"/>
                <a:cs typeface="Calibri"/>
              </a:defRPr>
            </a:lvl8pPr>
            <a:lvl9pPr>
              <a:buNone/>
              <a:defRPr sz="2250" b="0">
                <a:solidFill>
                  <a:srgbClr val="193342"/>
                </a:solidFill>
                <a:latin typeface="Calibri"/>
                <a:ea typeface="Calibri"/>
                <a:cs typeface="Calibri"/>
              </a:defRPr>
            </a:lvl9pPr>
          </a:lstStyle>
          <a:p xmlns:a="http://schemas.openxmlformats.org/drawingml/2006/main">
            <a:pPr>
              <a:buNone/>
              <a:defRPr sz="2250" b="0">
                <a:solidFill>
                  <a:srgbClr val="193342"/>
                </a:solidFill>
                <a:latin typeface="Calibri"/>
                <a:ea typeface="Calibri"/>
                <a:cs typeface="Calibri"/>
              </a:defRPr>
            </a:pPr>
            <a:r>
              <a:rPr sz="2250" b="0">
                <a:solidFill>
                  <a:srgbClr val="193342"/>
                </a:solidFill>
                <a:latin typeface="Calibri"/>
                <a:ea typeface="Calibri"/>
                <a:cs typeface="Calibri"/>
              </a:rPr>
              <a:t>Відкрийте index.html саме з копії. Знайдіть три пункти й звузьте вікно. Порівняйте власний огляд зі звітом.</a:t>
            </a:r>
          </a:p>
        </p:txBody>
      </p:sp>
      <p:sp>
        <p:nvSpPr>
          <p:cNvPr id="4" name="source-footer">
            <a:extLst xmlns:a="http://schemas.openxmlformats.org/drawingml/2006/main">
              <a:ext uri="{FF2B5EF4-FFF2-40B4-BE49-F238E27FC236}">
                <a16:creationId xmlns:a16="http://schemas.microsoft.com/office/drawing/2014/main" id="{15723571-A7DA-4C5A-BE93-5125038627AD}"/>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30    Книга: с. 150    72–85 хв</a:t>
            </a:r>
          </a:p>
        </p:txBody>
      </p:sp>
      <p:sp>
        <p:nvSpPr>
          <p:cNvPr id="5" name="slide-number">
            <a:extLst xmlns:a="http://schemas.openxmlformats.org/drawingml/2006/main">
              <a:ext uri="{FF2B5EF4-FFF2-40B4-BE49-F238E27FC236}">
                <a16:creationId xmlns:a16="http://schemas.microsoft.com/office/drawing/2014/main" id="{A0DF7420-93EF-4B41-9EBB-7EAF555FFCF4}"/>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20 / 24</a:t>
            </a:r>
          </a:p>
        </p:txBody>
      </p:sp>
    </p:spTree>
    <p:extLst>
      <p:ext uri="{BB962C8B-B14F-4D97-AF65-F5344CB8AC3E}">
        <p14:creationId xmlns:p14="http://schemas.microsoft.com/office/powerpoint/2010/main" val="1529598067"/>
      </p:ext>
    </p:extLst>
  </p:cSld>
</p:sld>
</file>

<file path=ppt/slides/slide21.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5" name="slide-title">
            <a:extLst xmlns:a="http://schemas.openxmlformats.org/drawingml/2006/main">
              <a:ext uri="{FF2B5EF4-FFF2-40B4-BE49-F238E27FC236}">
                <a16:creationId xmlns:a16="http://schemas.microsoft.com/office/drawing/2014/main" id="{78319A95-20F8-4235-A8C5-F41116DCB730}"/>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Перевірка цілі у браузері (2/2)</a:t>
            </a:r>
          </a:p>
        </p:txBody>
      </p:sp>
      <p:pic>
        <p:nvPicPr>
          <p:cNvPr id="2" name="">
            <a:extLst xmlns:a="http://schemas.openxmlformats.org/drawingml/2006/main">
              <a:ext uri="{FF2B5EF4-FFF2-40B4-BE49-F238E27FC236}">
                <a16:creationId xmlns:a16="http://schemas.microsoft.com/office/drawing/2014/main" id="{F6B31A2E-F837-4DEC-AA6F-60211BADAB22}"/>
              </a:ext>
            </a:extLst>
          </p:cNvPr>
          <p:cNvPicPr>
            <a:picLocks xmlns:a="http://schemas.openxmlformats.org/drawingml/2006/main" noChangeAspect="1"/>
          </p:cNvPicPr>
          <p:nvPr/>
        </p:nvPicPr>
        <p:blipFill>
          <a:blip xmlns:r="http://schemas.openxmlformats.org/officeDocument/2006/relationships" xmlns:a="http://schemas.openxmlformats.org/drawingml/2006/main" r:embed="R971768b3f88e4204"/>
          <a:srcRect xmlns:a="http://schemas.openxmlformats.org/drawingml/2006/main" l="2433" t="54355" r="2433" b="0"/>
          <a:stretch xmlns:a="http://schemas.openxmlformats.org/drawingml/2006/main"/>
        </p:blipFill>
        <p:spPr>
          <a:xfrm xmlns:a="http://schemas.openxmlformats.org/drawingml/2006/main">
            <a:off x="609600" y="2427909"/>
            <a:ext cx="10972800" cy="2907058"/>
          </a:xfrm>
          <a:prstGeom xmlns:a="http://schemas.openxmlformats.org/drawingml/2006/main" prst="rect">
            <a:avLst/>
          </a:prstGeom>
        </p:spPr>
      </p:pic>
      <p:sp>
        <p:nvSpPr>
          <p:cNvPr id="3" name="source-footer">
            <a:extLst xmlns:a="http://schemas.openxmlformats.org/drawingml/2006/main">
              <a:ext uri="{FF2B5EF4-FFF2-40B4-BE49-F238E27FC236}">
                <a16:creationId xmlns:a16="http://schemas.microsoft.com/office/drawing/2014/main" id="{CB3C45D2-6FBD-43C4-A893-9EFC50CD3ACE}"/>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30    Книга: с. 150    72–85 хв</a:t>
            </a:r>
          </a:p>
        </p:txBody>
      </p:sp>
      <p:sp>
        <p:nvSpPr>
          <p:cNvPr id="4" name="slide-number">
            <a:extLst xmlns:a="http://schemas.openxmlformats.org/drawingml/2006/main">
              <a:ext uri="{FF2B5EF4-FFF2-40B4-BE49-F238E27FC236}">
                <a16:creationId xmlns:a16="http://schemas.microsoft.com/office/drawing/2014/main" id="{E03E48BE-8F75-49AE-94CA-06EBBDE41B6A}"/>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21 / 24</a:t>
            </a:r>
          </a:p>
        </p:txBody>
      </p:sp>
    </p:spTree>
    <p:extLst>
      <p:ext uri="{BB962C8B-B14F-4D97-AF65-F5344CB8AC3E}">
        <p14:creationId xmlns:p14="http://schemas.microsoft.com/office/powerpoint/2010/main" val="1557956014"/>
      </p:ext>
    </p:extLst>
  </p:cSld>
</p:sld>
</file>

<file path=ppt/slides/slide22.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D67E1C6C-5BB8-4CE7-9DA7-5BC56A67F2FA}"/>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Самоперевірка</a:t>
            </a:r>
          </a:p>
        </p:txBody>
      </p:sp>
      <p:sp>
        <p:nvSpPr>
          <p:cNvPr id="2" name="step-number">
            <a:extLst xmlns:a="http://schemas.openxmlformats.org/drawingml/2006/main">
              <a:ext uri="{FF2B5EF4-FFF2-40B4-BE49-F238E27FC236}">
                <a16:creationId xmlns:a16="http://schemas.microsoft.com/office/drawing/2014/main" id="{28A705E4-0710-4992-A332-B5E27B392769}"/>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34442BA1-4D93-402C-A245-DCB388266094}"/>
              </a:ext>
            </a:extLst>
          </p:cNvPr>
          <p:cNvSpPr>
            <a:spLocks xmlns:a="http://schemas.openxmlformats.org/drawingml/2006/main" noGrp="1"/>
          </p:cNvSpPr>
          <p:nvPr/>
        </p:nvSpPr>
        <p:spPr>
          <a:xfrm xmlns:a="http://schemas.openxmlformats.org/drawingml/2006/main">
            <a:off x="1352550" y="18097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Чи видалення плагіна обов’язково відкликає доступ Google?</a:t>
            </a:r>
          </a:p>
        </p:txBody>
      </p:sp>
      <p:sp>
        <p:nvSpPr>
          <p:cNvPr id="4" name="step-number">
            <a:extLst xmlns:a="http://schemas.openxmlformats.org/drawingml/2006/main">
              <a:ext uri="{FF2B5EF4-FFF2-40B4-BE49-F238E27FC236}">
                <a16:creationId xmlns:a16="http://schemas.microsoft.com/office/drawing/2014/main" id="{72D3DB25-CCB7-4DBA-B9D1-E7953304E523}"/>
              </a:ext>
            </a:extLst>
          </p:cNvPr>
          <p:cNvSpPr>
            <a:spLocks xmlns:a="http://schemas.openxmlformats.org/drawingml/2006/main" noGrp="1"/>
          </p:cNvSpPr>
          <p:nvPr/>
        </p:nvSpPr>
        <p:spPr>
          <a:xfrm xmlns:a="http://schemas.openxmlformats.org/drawingml/2006/main">
            <a:off x="609600" y="30670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E519E598-1D2F-4AF9-9F25-C90C81ADF055}"/>
              </a:ext>
            </a:extLst>
          </p:cNvPr>
          <p:cNvSpPr>
            <a:spLocks xmlns:a="http://schemas.openxmlformats.org/drawingml/2006/main" noGrp="1"/>
          </p:cNvSpPr>
          <p:nvPr/>
        </p:nvSpPr>
        <p:spPr>
          <a:xfrm xmlns:a="http://schemas.openxmlformats.org/drawingml/2006/main">
            <a:off x="1352550" y="30670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Чи пройшла навичка пробу, якщо підтвердила суму 45?</a:t>
            </a:r>
          </a:p>
        </p:txBody>
      </p:sp>
      <p:sp>
        <p:nvSpPr>
          <p:cNvPr id="6" name="step-number">
            <a:extLst xmlns:a="http://schemas.openxmlformats.org/drawingml/2006/main">
              <a:ext uri="{FF2B5EF4-FFF2-40B4-BE49-F238E27FC236}">
                <a16:creationId xmlns:a16="http://schemas.microsoft.com/office/drawing/2014/main" id="{18932F57-86D8-49BA-8D0E-C9F2783FA6A1}"/>
              </a:ext>
            </a:extLst>
          </p:cNvPr>
          <p:cNvSpPr>
            <a:spLocks xmlns:a="http://schemas.openxmlformats.org/drawingml/2006/main" noGrp="1"/>
          </p:cNvSpPr>
          <p:nvPr/>
        </p:nvSpPr>
        <p:spPr>
          <a:xfrm xmlns:a="http://schemas.openxmlformats.org/drawingml/2006/main">
            <a:off x="609600" y="43243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9E4A34E6-1497-48E4-A1C2-CABD6BBA5558}"/>
              </a:ext>
            </a:extLst>
          </p:cNvPr>
          <p:cNvSpPr>
            <a:spLocks xmlns:a="http://schemas.openxmlformats.org/drawingml/2006/main" noGrp="1"/>
          </p:cNvSpPr>
          <p:nvPr/>
        </p:nvSpPr>
        <p:spPr>
          <a:xfrm xmlns:a="http://schemas.openxmlformats.org/drawingml/2006/main">
            <a:off x="1352550" y="43243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Де призупинити ціль настільного Codex?</a:t>
            </a:r>
          </a:p>
        </p:txBody>
      </p:sp>
      <p:sp>
        <p:nvSpPr>
          <p:cNvPr id="8" name="source-footer">
            <a:extLst xmlns:a="http://schemas.openxmlformats.org/drawingml/2006/main">
              <a:ext uri="{FF2B5EF4-FFF2-40B4-BE49-F238E27FC236}">
                <a16:creationId xmlns:a16="http://schemas.microsoft.com/office/drawing/2014/main" id="{85F734A8-977A-4214-8237-F9F21D143021}"/>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30    Книга: с. 150    85–90 хв</a:t>
            </a:r>
          </a:p>
        </p:txBody>
      </p:sp>
      <p:sp>
        <p:nvSpPr>
          <p:cNvPr id="9" name="slide-number">
            <a:extLst xmlns:a="http://schemas.openxmlformats.org/drawingml/2006/main">
              <a:ext uri="{FF2B5EF4-FFF2-40B4-BE49-F238E27FC236}">
                <a16:creationId xmlns:a16="http://schemas.microsoft.com/office/drawing/2014/main" id="{A181B237-67F8-499B-9785-EEA71236F788}"/>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22 / 24</a:t>
            </a:r>
          </a:p>
        </p:txBody>
      </p:sp>
    </p:spTree>
    <p:extLst>
      <p:ext uri="{BB962C8B-B14F-4D97-AF65-F5344CB8AC3E}">
        <p14:creationId xmlns:p14="http://schemas.microsoft.com/office/powerpoint/2010/main" val="2062007289"/>
      </p:ext>
    </p:extLst>
  </p:cSld>
</p:sld>
</file>

<file path=ppt/slides/slide23.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9C36FB02-F102-4283-B71F-33F477CD1D69}"/>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Перевірка власної нотатки</a:t>
            </a:r>
          </a:p>
        </p:txBody>
      </p:sp>
      <p:sp>
        <p:nvSpPr>
          <p:cNvPr id="2" name="step-number">
            <a:extLst xmlns:a="http://schemas.openxmlformats.org/drawingml/2006/main">
              <a:ext uri="{FF2B5EF4-FFF2-40B4-BE49-F238E27FC236}">
                <a16:creationId xmlns:a16="http://schemas.microsoft.com/office/drawing/2014/main" id="{7325EE24-EEA2-40F9-BC34-7BC1F0E87785}"/>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A892CF26-C456-4291-B32C-44A44BF5DE31}"/>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Візьміть project-brief.txt з уроку 9.</a:t>
            </a:r>
          </a:p>
        </p:txBody>
      </p:sp>
      <p:sp>
        <p:nvSpPr>
          <p:cNvPr id="4" name="step-number">
            <a:extLst xmlns:a="http://schemas.openxmlformats.org/drawingml/2006/main">
              <a:ext uri="{FF2B5EF4-FFF2-40B4-BE49-F238E27FC236}">
                <a16:creationId xmlns:a16="http://schemas.microsoft.com/office/drawing/2014/main" id="{75CB6113-680F-4DF9-877D-726BC865F6A6}"/>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EAFAC724-816E-4D51-B2D0-4162C154C889}"/>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Якщо його копія вже є в підключеному Drive, прочитайте її; інакше вставте текст у Chat.</a:t>
            </a:r>
          </a:p>
        </p:txBody>
      </p:sp>
      <p:sp>
        <p:nvSpPr>
          <p:cNvPr id="6" name="step-number">
            <a:extLst xmlns:a="http://schemas.openxmlformats.org/drawingml/2006/main">
              <a:ext uri="{FF2B5EF4-FFF2-40B4-BE49-F238E27FC236}">
                <a16:creationId xmlns:a16="http://schemas.microsoft.com/office/drawing/2014/main" id="{1DC3F521-6FE2-43D4-925C-5910F0D3224E}"/>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B5877C28-5091-4CFB-8C7A-A1DA69D74D72}"/>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Попросіть назвати одне обмеження та наступний крок. Звірте з нотаткою.</a:t>
            </a:r>
          </a:p>
        </p:txBody>
      </p:sp>
      <p:sp>
        <p:nvSpPr>
          <p:cNvPr id="8" name="step-number">
            <a:extLst xmlns:a="http://schemas.openxmlformats.org/drawingml/2006/main">
              <a:ext uri="{FF2B5EF4-FFF2-40B4-BE49-F238E27FC236}">
                <a16:creationId xmlns:a16="http://schemas.microsoft.com/office/drawing/2014/main" id="{EA0F6206-2BCA-4620-BEF0-042487AC44FE}"/>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16141504-59FC-4816-BB32-E474E767DCC0}"/>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У AI-practice\tools-home-check.txt збережіть відповідь, спосіб передавання та потрібне виправлення.</a:t>
            </a:r>
          </a:p>
        </p:txBody>
      </p:sp>
      <p:sp>
        <p:nvSpPr>
          <p:cNvPr id="10" name="source-footer">
            <a:extLst xmlns:a="http://schemas.openxmlformats.org/drawingml/2006/main">
              <a:ext uri="{FF2B5EF4-FFF2-40B4-BE49-F238E27FC236}">
                <a16:creationId xmlns:a16="http://schemas.microsoft.com/office/drawing/2014/main" id="{954FEE4A-48F0-43B1-88CA-318C1563134E}"/>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30    Книга: с. 150</a:t>
            </a:r>
          </a:p>
        </p:txBody>
      </p:sp>
      <p:sp>
        <p:nvSpPr>
          <p:cNvPr id="11" name="slide-number">
            <a:extLst xmlns:a="http://schemas.openxmlformats.org/drawingml/2006/main">
              <a:ext uri="{FF2B5EF4-FFF2-40B4-BE49-F238E27FC236}">
                <a16:creationId xmlns:a16="http://schemas.microsoft.com/office/drawing/2014/main" id="{EA75DB58-0E06-4998-A1B3-3B5D64FD56F2}"/>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23 / 24</a:t>
            </a:r>
          </a:p>
        </p:txBody>
      </p:sp>
    </p:spTree>
    <p:extLst>
      <p:ext uri="{BB962C8B-B14F-4D97-AF65-F5344CB8AC3E}">
        <p14:creationId xmlns:p14="http://schemas.microsoft.com/office/powerpoint/2010/main" val="1356338413"/>
      </p:ext>
    </p:extLst>
  </p:cSld>
</p:sld>
</file>

<file path=ppt/slides/slide24.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7EAD4967-C57C-4655-A766-C835AF332E94}"/>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Ознаки готової роботи</a:t>
            </a:r>
          </a:p>
        </p:txBody>
      </p:sp>
      <p:sp>
        <p:nvSpPr>
          <p:cNvPr id="2" name="step-number">
            <a:extLst xmlns:a="http://schemas.openxmlformats.org/drawingml/2006/main">
              <a:ext uri="{FF2B5EF4-FFF2-40B4-BE49-F238E27FC236}">
                <a16:creationId xmlns:a16="http://schemas.microsoft.com/office/drawing/2014/main" id="{F14FDD89-355D-4964-8CF9-5EB7C0E23635}"/>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F7FFED86-8A0E-4A84-84B5-D83A1FC92D4E}"/>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drive-check.txt містить три точні пари та джерело.</a:t>
            </a:r>
          </a:p>
        </p:txBody>
      </p:sp>
      <p:sp>
        <p:nvSpPr>
          <p:cNvPr id="4" name="step-number">
            <a:extLst xmlns:a="http://schemas.openxmlformats.org/drawingml/2006/main">
              <a:ext uri="{FF2B5EF4-FFF2-40B4-BE49-F238E27FC236}">
                <a16:creationId xmlns:a16="http://schemas.microsoft.com/office/drawing/2014/main" id="{D981E8A9-B1F1-45EA-9DAB-08B26D7FA220}"/>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C5F35B56-20A1-478B-AB68-6DF8A41927CB}"/>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Спосіб передавання даних названо правдиво.</a:t>
            </a:r>
          </a:p>
        </p:txBody>
      </p:sp>
      <p:sp>
        <p:nvSpPr>
          <p:cNvPr id="6" name="step-number">
            <a:extLst xmlns:a="http://schemas.openxmlformats.org/drawingml/2006/main">
              <a:ext uri="{FF2B5EF4-FFF2-40B4-BE49-F238E27FC236}">
                <a16:creationId xmlns:a16="http://schemas.microsoft.com/office/drawing/2014/main" id="{9083F554-1EA9-48DF-992D-7E65A20D5CF9}"/>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C734BA84-569F-4A7E-9445-9F7F921FAB2A}"/>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Команди настільного Codex і CLI не переплутані.</a:t>
            </a:r>
          </a:p>
        </p:txBody>
      </p:sp>
      <p:sp>
        <p:nvSpPr>
          <p:cNvPr id="8" name="step-number">
            <a:extLst xmlns:a="http://schemas.openxmlformats.org/drawingml/2006/main">
              <a:ext uri="{FF2B5EF4-FFF2-40B4-BE49-F238E27FC236}">
                <a16:creationId xmlns:a16="http://schemas.microsoft.com/office/drawing/2014/main" id="{50148717-389D-469D-BD3D-1398E250C77A}"/>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9AE7B787-7E8B-43A7-B935-6F357F56929D}"/>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Невиконані дії агента не позначені завершеними.</a:t>
            </a:r>
          </a:p>
        </p:txBody>
      </p:sp>
      <p:sp>
        <p:nvSpPr>
          <p:cNvPr id="10" name="source-footer">
            <a:extLst xmlns:a="http://schemas.openxmlformats.org/drawingml/2006/main">
              <a:ext uri="{FF2B5EF4-FFF2-40B4-BE49-F238E27FC236}">
                <a16:creationId xmlns:a16="http://schemas.microsoft.com/office/drawing/2014/main" id="{1E1221F0-6D73-4302-9227-3B21CF6E087C}"/>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30    Книга: с. 150</a:t>
            </a:r>
          </a:p>
        </p:txBody>
      </p:sp>
      <p:sp>
        <p:nvSpPr>
          <p:cNvPr id="11" name="slide-number">
            <a:extLst xmlns:a="http://schemas.openxmlformats.org/drawingml/2006/main">
              <a:ext uri="{FF2B5EF4-FFF2-40B4-BE49-F238E27FC236}">
                <a16:creationId xmlns:a16="http://schemas.microsoft.com/office/drawing/2014/main" id="{99172516-C32E-48CB-8C37-E0843E6450C2}"/>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24 / 24</a:t>
            </a:r>
          </a:p>
        </p:txBody>
      </p:sp>
    </p:spTree>
    <p:extLst>
      <p:ext uri="{BB962C8B-B14F-4D97-AF65-F5344CB8AC3E}">
        <p14:creationId xmlns:p14="http://schemas.microsoft.com/office/powerpoint/2010/main" val="134245067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2026-11-01T12:22:11.6620000Z</dcterms:created>
  <dcterms:modified xsi:type="dcterms:W3CDTF">2026-11-01T12:22:11.6620000Z</dcterms:modified>
</coreProperties>
</file>